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4"/>
  </p:notesMasterIdLst>
  <p:handoutMasterIdLst>
    <p:handoutMasterId r:id="rId105"/>
  </p:handoutMasterIdLst>
  <p:sldIdLst>
    <p:sldId id="374" r:id="rId2"/>
    <p:sldId id="375" r:id="rId3"/>
    <p:sldId id="376" r:id="rId4"/>
    <p:sldId id="377" r:id="rId5"/>
    <p:sldId id="257" r:id="rId6"/>
    <p:sldId id="262" r:id="rId7"/>
    <p:sldId id="263" r:id="rId8"/>
    <p:sldId id="258" r:id="rId9"/>
    <p:sldId id="259" r:id="rId10"/>
    <p:sldId id="260" r:id="rId11"/>
    <p:sldId id="290" r:id="rId12"/>
    <p:sldId id="264" r:id="rId13"/>
    <p:sldId id="265" r:id="rId14"/>
    <p:sldId id="388" r:id="rId15"/>
    <p:sldId id="266" r:id="rId16"/>
    <p:sldId id="267" r:id="rId17"/>
    <p:sldId id="268" r:id="rId18"/>
    <p:sldId id="269" r:id="rId19"/>
    <p:sldId id="270" r:id="rId20"/>
    <p:sldId id="291" r:id="rId21"/>
    <p:sldId id="272" r:id="rId22"/>
    <p:sldId id="273" r:id="rId23"/>
    <p:sldId id="274" r:id="rId24"/>
    <p:sldId id="275" r:id="rId25"/>
    <p:sldId id="292" r:id="rId26"/>
    <p:sldId id="280" r:id="rId27"/>
    <p:sldId id="277" r:id="rId28"/>
    <p:sldId id="278" r:id="rId29"/>
    <p:sldId id="307" r:id="rId30"/>
    <p:sldId id="282" r:id="rId31"/>
    <p:sldId id="283" r:id="rId32"/>
    <p:sldId id="308" r:id="rId33"/>
    <p:sldId id="285" r:id="rId34"/>
    <p:sldId id="295" r:id="rId35"/>
    <p:sldId id="293" r:id="rId36"/>
    <p:sldId id="309" r:id="rId37"/>
    <p:sldId id="296" r:id="rId38"/>
    <p:sldId id="310" r:id="rId39"/>
    <p:sldId id="297" r:id="rId40"/>
    <p:sldId id="299" r:id="rId41"/>
    <p:sldId id="301" r:id="rId42"/>
    <p:sldId id="302" r:id="rId43"/>
    <p:sldId id="311" r:id="rId44"/>
    <p:sldId id="312" r:id="rId45"/>
    <p:sldId id="303" r:id="rId46"/>
    <p:sldId id="315" r:id="rId47"/>
    <p:sldId id="316" r:id="rId48"/>
    <p:sldId id="317" r:id="rId49"/>
    <p:sldId id="318" r:id="rId50"/>
    <p:sldId id="319" r:id="rId51"/>
    <p:sldId id="321" r:id="rId52"/>
    <p:sldId id="320" r:id="rId53"/>
    <p:sldId id="323" r:id="rId54"/>
    <p:sldId id="324" r:id="rId55"/>
    <p:sldId id="335" r:id="rId56"/>
    <p:sldId id="325" r:id="rId57"/>
    <p:sldId id="326" r:id="rId58"/>
    <p:sldId id="327" r:id="rId59"/>
    <p:sldId id="328" r:id="rId60"/>
    <p:sldId id="329" r:id="rId61"/>
    <p:sldId id="330" r:id="rId62"/>
    <p:sldId id="331" r:id="rId63"/>
    <p:sldId id="332" r:id="rId64"/>
    <p:sldId id="336" r:id="rId65"/>
    <p:sldId id="339" r:id="rId66"/>
    <p:sldId id="340" r:id="rId67"/>
    <p:sldId id="337" r:id="rId68"/>
    <p:sldId id="342" r:id="rId69"/>
    <p:sldId id="341" r:id="rId70"/>
    <p:sldId id="345" r:id="rId71"/>
    <p:sldId id="356" r:id="rId72"/>
    <p:sldId id="357" r:id="rId73"/>
    <p:sldId id="358" r:id="rId74"/>
    <p:sldId id="359" r:id="rId75"/>
    <p:sldId id="392" r:id="rId76"/>
    <p:sldId id="347" r:id="rId77"/>
    <p:sldId id="360" r:id="rId78"/>
    <p:sldId id="349" r:id="rId79"/>
    <p:sldId id="361" r:id="rId80"/>
    <p:sldId id="369" r:id="rId81"/>
    <p:sldId id="350" r:id="rId82"/>
    <p:sldId id="362" r:id="rId83"/>
    <p:sldId id="363" r:id="rId84"/>
    <p:sldId id="364" r:id="rId85"/>
    <p:sldId id="365" r:id="rId86"/>
    <p:sldId id="351" r:id="rId87"/>
    <p:sldId id="366" r:id="rId88"/>
    <p:sldId id="352" r:id="rId89"/>
    <p:sldId id="367" r:id="rId90"/>
    <p:sldId id="368" r:id="rId91"/>
    <p:sldId id="353" r:id="rId92"/>
    <p:sldId id="371" r:id="rId93"/>
    <p:sldId id="370" r:id="rId94"/>
    <p:sldId id="372" r:id="rId95"/>
    <p:sldId id="380" r:id="rId96"/>
    <p:sldId id="387" r:id="rId97"/>
    <p:sldId id="381" r:id="rId98"/>
    <p:sldId id="382" r:id="rId99"/>
    <p:sldId id="385" r:id="rId100"/>
    <p:sldId id="384" r:id="rId101"/>
    <p:sldId id="383" r:id="rId102"/>
    <p:sldId id="389" r:id="rId10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 &amp; Welcome" id="{6AD370B2-1044-F848-8825-07A2E4BF0549}">
          <p14:sldIdLst>
            <p14:sldId id="374"/>
            <p14:sldId id="375"/>
            <p14:sldId id="376"/>
            <p14:sldId id="377"/>
            <p14:sldId id="257"/>
            <p14:sldId id="262"/>
            <p14:sldId id="263"/>
            <p14:sldId id="258"/>
            <p14:sldId id="259"/>
            <p14:sldId id="260"/>
          </p14:sldIdLst>
        </p14:section>
        <p14:section name="01 intro ml" id="{4F1DE5E4-7CD2-1741-8F32-B1652BAF360B}">
          <p14:sldIdLst>
            <p14:sldId id="290"/>
            <p14:sldId id="264"/>
            <p14:sldId id="265"/>
            <p14:sldId id="388"/>
            <p14:sldId id="266"/>
            <p14:sldId id="267"/>
            <p14:sldId id="268"/>
            <p14:sldId id="269"/>
            <p14:sldId id="270"/>
          </p14:sldIdLst>
        </p14:section>
        <p14:section name="02 Python Sci-Stack" id="{1AF9B956-A474-2548-B50D-4015D93E055A}">
          <p14:sldIdLst>
            <p14:sldId id="291"/>
            <p14:sldId id="272"/>
            <p14:sldId id="273"/>
            <p14:sldId id="274"/>
            <p14:sldId id="275"/>
          </p14:sldIdLst>
        </p14:section>
        <p14:section name="03 Data Representation" id="{8EA5AD3D-A585-B445-AD68-F7FAFF56B315}">
          <p14:sldIdLst>
            <p14:sldId id="292"/>
            <p14:sldId id="280"/>
            <p14:sldId id="277"/>
            <p14:sldId id="278"/>
          </p14:sldIdLst>
        </p14:section>
        <p14:section name="04 Supervised Train/Test" id="{1A2E38FE-7B3A-8E49-80DA-D6921C8D39FD}">
          <p14:sldIdLst>
            <p14:sldId id="307"/>
            <p14:sldId id="282"/>
            <p14:sldId id="283"/>
          </p14:sldIdLst>
        </p14:section>
        <p14:section name="05 Supervised Estimator" id="{47DE55EA-03D9-E347-9C89-9F4C121A5D8F}">
          <p14:sldIdLst>
            <p14:sldId id="308"/>
            <p14:sldId id="285"/>
            <p14:sldId id="295"/>
            <p14:sldId id="293"/>
          </p14:sldIdLst>
        </p14:section>
        <p14:section name="06 Regression" id="{731ED5CB-FA79-2D4D-BFBD-1B765A378B85}">
          <p14:sldIdLst>
            <p14:sldId id="309"/>
            <p14:sldId id="296"/>
          </p14:sldIdLst>
        </p14:section>
        <p14:section name="07 Unsup. Transformers" id="{3D4A8119-6D3C-CE40-9F82-31DBBC9E6FAC}">
          <p14:sldIdLst>
            <p14:sldId id="310"/>
            <p14:sldId id="297"/>
            <p14:sldId id="299"/>
            <p14:sldId id="301"/>
            <p14:sldId id="302"/>
          </p14:sldIdLst>
        </p14:section>
        <p14:section name="08 Clustering" id="{BBC27A49-29E7-334C-B09A-A4C3677D1CEE}">
          <p14:sldIdLst>
            <p14:sldId id="311"/>
            <p14:sldId id="312"/>
            <p14:sldId id="303"/>
          </p14:sldIdLst>
        </p14:section>
        <p14:section name="09 estimator interface" id="{2976C11A-B0D0-B34E-9703-0ADE21CA606D}">
          <p14:sldIdLst>
            <p14:sldId id="315"/>
            <p14:sldId id="316"/>
          </p14:sldIdLst>
        </p14:section>
        <p14:section name="10 Titanic" id="{19AEDCA0-F3FB-F648-8152-97C709D2713B}">
          <p14:sldIdLst>
            <p14:sldId id="317"/>
            <p14:sldId id="318"/>
            <p14:sldId id="319"/>
          </p14:sldIdLst>
        </p14:section>
        <p14:section name="11 Bag of Words" id="{83C064B2-F131-594C-AE83-D217827635B1}">
          <p14:sldIdLst>
            <p14:sldId id="321"/>
            <p14:sldId id="320"/>
          </p14:sldIdLst>
        </p14:section>
        <p14:section name="12 SMS Spam" id="{E0FF80F9-B2B2-1C4B-A7AC-A8C30B654364}">
          <p14:sldIdLst>
            <p14:sldId id="323"/>
            <p14:sldId id="324"/>
          </p14:sldIdLst>
        </p14:section>
        <p14:section name="13 Cross Validation" id="{75708784-86E8-164A-B4AE-2BA30B684319}">
          <p14:sldIdLst>
            <p14:sldId id="335"/>
            <p14:sldId id="325"/>
            <p14:sldId id="326"/>
            <p14:sldId id="327"/>
            <p14:sldId id="328"/>
            <p14:sldId id="329"/>
            <p14:sldId id="330"/>
            <p14:sldId id="331"/>
            <p14:sldId id="332"/>
          </p14:sldIdLst>
        </p14:section>
        <p14:section name="14 Grid Search" id="{9A40330F-E9CD-9E4B-AD43-F6BB12CFD242}">
          <p14:sldIdLst>
            <p14:sldId id="336"/>
            <p14:sldId id="339"/>
            <p14:sldId id="340"/>
            <p14:sldId id="337"/>
          </p14:sldIdLst>
        </p14:section>
        <p14:section name="15 Pipelines" id="{7A64EC5D-3368-5B41-97E2-65ACB82551F3}">
          <p14:sldIdLst>
            <p14:sldId id="342"/>
            <p14:sldId id="341"/>
          </p14:sldIdLst>
        </p14:section>
        <p14:section name="16 Metrics" id="{4345C499-8C73-C543-A11E-70FD1232A3C3}">
          <p14:sldIdLst>
            <p14:sldId id="345"/>
            <p14:sldId id="356"/>
            <p14:sldId id="357"/>
            <p14:sldId id="358"/>
            <p14:sldId id="359"/>
            <p14:sldId id="392"/>
          </p14:sldIdLst>
        </p14:section>
        <p14:section name="17 Linear Models" id="{AEBC577E-65EA-4840-95DA-43233AEC7693}">
          <p14:sldIdLst>
            <p14:sldId id="347"/>
            <p14:sldId id="360"/>
          </p14:sldIdLst>
        </p14:section>
        <p14:section name="18 SVM" id="{CD40D952-9EE3-2444-8817-A13836A74DA7}">
          <p14:sldIdLst>
            <p14:sldId id="349"/>
            <p14:sldId id="361"/>
            <p14:sldId id="369"/>
          </p14:sldIdLst>
        </p14:section>
        <p14:section name="19 Trees" id="{0C71D32B-152C-6149-8A27-98242BDFC688}">
          <p14:sldIdLst>
            <p14:sldId id="350"/>
            <p14:sldId id="362"/>
            <p14:sldId id="363"/>
            <p14:sldId id="364"/>
            <p14:sldId id="365"/>
          </p14:sldIdLst>
        </p14:section>
        <p14:section name="20 Feature Selection" id="{3930263B-FCF6-A04B-81DE-6795A3DF0A3C}">
          <p14:sldIdLst>
            <p14:sldId id="351"/>
            <p14:sldId id="366"/>
          </p14:sldIdLst>
        </p14:section>
        <p14:section name="21 DBSCAN and Hierarchical" id="{9DC28EFC-42FD-2A4D-A272-94989CBCC722}">
          <p14:sldIdLst>
            <p14:sldId id="352"/>
            <p14:sldId id="367"/>
            <p14:sldId id="368"/>
          </p14:sldIdLst>
        </p14:section>
        <p14:section name="22 Nonlinear Dim" id="{AEBB984D-C63B-C447-AA23-F01C7F763193}">
          <p14:sldIdLst>
            <p14:sldId id="353"/>
            <p14:sldId id="371"/>
            <p14:sldId id="370"/>
            <p14:sldId id="372"/>
          </p14:sldIdLst>
        </p14:section>
        <p14:section name="Automated Machine Learning" id="{D50A1F98-8EEE-A44C-829C-0DC2BC6A16EA}">
          <p14:sldIdLst>
            <p14:sldId id="380"/>
            <p14:sldId id="387"/>
          </p14:sldIdLst>
        </p14:section>
        <p14:section name="What to do next" id="{3B2EB3F0-5BBD-374F-A6DC-994AE5D48F33}">
          <p14:sldIdLst>
            <p14:sldId id="381"/>
            <p14:sldId id="382"/>
            <p14:sldId id="385"/>
            <p14:sldId id="384"/>
            <p14:sldId id="383"/>
            <p14:sldId id="389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711DB6"/>
    <a:srgbClr val="4897CE"/>
    <a:srgbClr val="3797E0"/>
    <a:srgbClr val="FF9515"/>
    <a:srgbClr val="FF7B0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503" autoAdjust="0"/>
    <p:restoredTop sz="80556" autoAdjust="0"/>
  </p:normalViewPr>
  <p:slideViewPr>
    <p:cSldViewPr snapToGrid="0" snapToObjects="1">
      <p:cViewPr varScale="1">
        <p:scale>
          <a:sx n="86" d="100"/>
          <a:sy n="86" d="100"/>
        </p:scale>
        <p:origin x="-2184" y="-11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880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notesMaster" Target="notesMasters/notesMaster1.xml"/><Relationship Id="rId105" Type="http://schemas.openxmlformats.org/officeDocument/2006/relationships/handoutMaster" Target="handoutMasters/handoutMaster1.xml"/><Relationship Id="rId106" Type="http://schemas.openxmlformats.org/officeDocument/2006/relationships/printerSettings" Target="printerSettings/printerSettings1.bin"/><Relationship Id="rId107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8" Type="http://schemas.openxmlformats.org/officeDocument/2006/relationships/viewProps" Target="viewProps.xml"/><Relationship Id="rId109" Type="http://schemas.openxmlformats.org/officeDocument/2006/relationships/theme" Target="theme/theme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110" Type="http://schemas.openxmlformats.org/officeDocument/2006/relationships/tableStyles" Target="tableStyles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00" Type="http://schemas.openxmlformats.org/officeDocument/2006/relationships/slide" Target="slides/slide99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4BD2DB-A0E4-0546-AABC-E2771EA5ED61}" type="datetimeFigureOut">
              <a:rPr lang="en-US" smtClean="0"/>
              <a:t>10/29/16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C58266-208A-694C-A055-696D54B0B5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08574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70E042-F67B-3248-AC78-8A17F0AB8D09}" type="datetimeFigureOut">
              <a:rPr lang="en-US" smtClean="0"/>
              <a:t>10/29/16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D7050D-BDDC-5848-8C16-804DE8AC06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73218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A88F65-4FBA-974E-8B45-6230B50DA2F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9332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Think about what matters most for </a:t>
            </a:r>
            <a:r>
              <a:rPr lang="en-US" b="1" dirty="0" smtClean="0">
                <a:latin typeface="Helvetica"/>
                <a:cs typeface="Helvetica"/>
              </a:rPr>
              <a:t>your problem</a:t>
            </a:r>
            <a:r>
              <a:rPr lang="en-US" dirty="0" smtClean="0"/>
              <a:t>: TP, FP, FN, TN?</a:t>
            </a:r>
          </a:p>
          <a:p>
            <a:endParaRPr lang="en-US" baseline="0" dirty="0" smtClean="0"/>
          </a:p>
          <a:p>
            <a:r>
              <a:rPr lang="en-US" baseline="0" dirty="0" smtClean="0"/>
              <a:t>e.g. with spam detection, TP and TN are good, FP means they have to check their spam folder, FN means one spam gets through </a:t>
            </a:r>
            <a:r>
              <a:rPr lang="en-US" baseline="0" dirty="0" smtClean="0">
                <a:sym typeface="Wingdings"/>
              </a:rPr>
              <a:t> focus on maximizing TP/TN!</a:t>
            </a:r>
          </a:p>
          <a:p>
            <a:endParaRPr lang="en-US" baseline="0" dirty="0" smtClean="0">
              <a:sym typeface="Wingdings"/>
            </a:endParaRPr>
          </a:p>
          <a:p>
            <a:r>
              <a:rPr lang="en-US" dirty="0" smtClean="0"/>
              <a:t>e.g.</a:t>
            </a:r>
            <a:r>
              <a:rPr lang="en-US" baseline="0" dirty="0" smtClean="0"/>
              <a:t> with cancer detection, TP and TN are good, FP cost an extra test, FN are disastrous </a:t>
            </a:r>
            <a:r>
              <a:rPr lang="en-US" baseline="0" dirty="0" smtClean="0">
                <a:sym typeface="Wingdings"/>
              </a:rPr>
              <a:t> f</a:t>
            </a:r>
            <a:r>
              <a:rPr lang="en-US" baseline="0" dirty="0" smtClean="0"/>
              <a:t>ocus on minimizing FN!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D7050D-BDDC-5848-8C16-804DE8AC06C4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5215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Kernels: project the data into an “infinite” dimensional space, draw a linear separating line, then map the</a:t>
            </a:r>
            <a:r>
              <a:rPr lang="en-US" baseline="0" dirty="0" smtClean="0"/>
              <a:t> line </a:t>
            </a:r>
            <a:r>
              <a:rPr lang="en-US" dirty="0" smtClean="0"/>
              <a:t>back down to the original dimensions.</a:t>
            </a:r>
          </a:p>
          <a:p>
            <a:endParaRPr lang="en-US" dirty="0" smtClean="0"/>
          </a:p>
          <a:p>
            <a:r>
              <a:rPr lang="en-US" dirty="0" smtClean="0"/>
              <a:t>Kernel trick: Fancy</a:t>
            </a:r>
            <a:r>
              <a:rPr lang="en-US" baseline="0" dirty="0" smtClean="0"/>
              <a:t> m</a:t>
            </a:r>
            <a:r>
              <a:rPr lang="en-US" dirty="0" smtClean="0"/>
              <a:t>ath allows us to accomplish the “infinite” dimensional mapping to</a:t>
            </a:r>
            <a:r>
              <a:rPr lang="en-US" baseline="0" dirty="0" smtClean="0"/>
              <a:t> calculate distances between points without actually mapping them into that space.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D7050D-BDDC-5848-8C16-804DE8AC06C4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0472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419074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Light"/>
                <a:cs typeface="Helvetica Light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Light"/>
                <a:cs typeface="Helvetica Ligh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1944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419074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7583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419074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20862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0" y="6126163"/>
            <a:ext cx="9144000" cy="7318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5" name="Rectangle 14"/>
          <p:cNvSpPr/>
          <p:nvPr userDrawn="1"/>
        </p:nvSpPr>
        <p:spPr>
          <a:xfrm>
            <a:off x="0" y="0"/>
            <a:ext cx="9144000" cy="7318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99233"/>
            <a:ext cx="8229600" cy="1143000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6" name="TextBox 15"/>
          <p:cNvSpPr txBox="1"/>
          <p:nvPr userDrawn="1"/>
        </p:nvSpPr>
        <p:spPr>
          <a:xfrm>
            <a:off x="457200" y="6290999"/>
            <a:ext cx="8229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0" i="0" dirty="0" smtClean="0">
                <a:solidFill>
                  <a:schemeClr val="bg1">
                    <a:lumMod val="50000"/>
                  </a:schemeClr>
                </a:solidFill>
                <a:latin typeface="Helvetica Light"/>
                <a:cs typeface="Helvetica Light"/>
              </a:rPr>
              <a:t>Dr. Randy Olson</a:t>
            </a:r>
            <a:endParaRPr lang="en-US" sz="1600" b="0" i="0" dirty="0">
              <a:solidFill>
                <a:schemeClr val="bg1">
                  <a:lumMod val="50000"/>
                </a:schemeClr>
              </a:solidFill>
              <a:latin typeface="Helvetica Light"/>
              <a:cs typeface="Helvetica Light"/>
            </a:endParaRPr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91232" y="6256130"/>
            <a:ext cx="695568" cy="373423"/>
          </a:xfrm>
        </p:spPr>
        <p:txBody>
          <a:bodyPr/>
          <a:lstStyle>
            <a:lvl1pPr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72DB22F6-5222-664B-98DE-B0E9CABD6DD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5054" y="6295206"/>
            <a:ext cx="2473569" cy="439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491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419074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Light"/>
                <a:cs typeface="Helvetica Light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0523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419074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8000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419074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8572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419074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3479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419074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1251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419074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047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419074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036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Helvetica Light"/>
                <a:cs typeface="Helvetica Light"/>
              </a:defRPr>
            </a:lvl1pPr>
          </a:lstStyle>
          <a:p>
            <a:fld id="{72DB22F6-5222-664B-98DE-B0E9CABD6DD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84538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b="0" i="0" kern="1200">
          <a:solidFill>
            <a:schemeClr val="tx1"/>
          </a:solidFill>
          <a:latin typeface="Helvetica Light"/>
          <a:ea typeface="+mj-ea"/>
          <a:cs typeface="Helvetica Light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b="0" i="0" kern="1200">
          <a:solidFill>
            <a:schemeClr val="tx1"/>
          </a:solidFill>
          <a:latin typeface="Helvetica Light"/>
          <a:ea typeface="+mn-ea"/>
          <a:cs typeface="Helvetica Light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b="0" i="0" kern="1200">
          <a:solidFill>
            <a:schemeClr val="tx1"/>
          </a:solidFill>
          <a:latin typeface="Helvetica Light"/>
          <a:ea typeface="+mn-ea"/>
          <a:cs typeface="Helvetica Light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b="0" i="0" kern="1200">
          <a:solidFill>
            <a:schemeClr val="tx1"/>
          </a:solidFill>
          <a:latin typeface="Helvetica Light"/>
          <a:ea typeface="+mn-ea"/>
          <a:cs typeface="Helvetica Light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b="0" i="0" kern="1200">
          <a:solidFill>
            <a:schemeClr val="tx1"/>
          </a:solidFill>
          <a:latin typeface="Helvetica Light"/>
          <a:ea typeface="+mn-ea"/>
          <a:cs typeface="Helvetica Light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b="0" i="0" kern="1200">
          <a:solidFill>
            <a:schemeClr val="tx1"/>
          </a:solidFill>
          <a:latin typeface="Helvetica Light"/>
          <a:ea typeface="+mn-ea"/>
          <a:cs typeface="Helvetica Light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png"/><Relationship Id="rId3" Type="http://schemas.openxmlformats.org/officeDocument/2006/relationships/image" Target="../media/image67.png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coursera.org/learn/machine-learning" TargetMode="External"/><Relationship Id="rId3" Type="http://schemas.openxmlformats.org/officeDocument/2006/relationships/hyperlink" Target="http://www.udacity.com/course/deep-learning--ud730" TargetMode="Externa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4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4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jpe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e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e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em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emf"/><Relationship Id="rId3" Type="http://schemas.openxmlformats.org/officeDocument/2006/relationships/image" Target="../media/image34.em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witter.com/randal_olson" TargetMode="External"/><Relationship Id="rId4" Type="http://schemas.openxmlformats.org/officeDocument/2006/relationships/hyperlink" Target="https://github.com/rhiever/webstep-sklearn-quickstart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randalolson.com" TargetMode="Externa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emf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emf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emf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hyperlink" Target="https://github.com/rhiever/webstep-sklearn-quickstart.git" TargetMode="Externa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emf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emf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emf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emf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Relationship Id="rId3" Type="http://schemas.openxmlformats.org/officeDocument/2006/relationships/image" Target="../media/image49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Relationship Id="rId3" Type="http://schemas.openxmlformats.org/officeDocument/2006/relationships/image" Target="../media/image51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Relationship Id="rId3" Type="http://schemas.openxmlformats.org/officeDocument/2006/relationships/image" Target="../media/image52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9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4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emf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emf"/><Relationship Id="rId3" Type="http://schemas.openxmlformats.org/officeDocument/2006/relationships/image" Target="../media/image61.emf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emf"/><Relationship Id="rId3" Type="http://schemas.openxmlformats.org/officeDocument/2006/relationships/image" Target="../media/image62.emf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kaggle.com" TargetMode="External"/><Relationship Id="rId3" Type="http://schemas.openxmlformats.org/officeDocument/2006/relationships/hyperlink" Target="http://archive.ics.uci.edu/ml/" TargetMode="Externa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Relationship Id="rId3" Type="http://schemas.openxmlformats.org/officeDocument/2006/relationships/image" Target="../media/image65.png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" y="580581"/>
            <a:ext cx="9144000" cy="2046074"/>
          </a:xfrm>
        </p:spPr>
        <p:txBody>
          <a:bodyPr>
            <a:noAutofit/>
          </a:bodyPr>
          <a:lstStyle/>
          <a:p>
            <a:r>
              <a:rPr lang="en-US" sz="3600" dirty="0" smtClean="0"/>
              <a:t>Machine Learning in Python</a:t>
            </a:r>
            <a:br>
              <a:rPr lang="en-US" sz="3600" dirty="0" smtClean="0"/>
            </a:br>
            <a:r>
              <a:rPr lang="en-US" sz="3600" dirty="0" smtClean="0"/>
              <a:t>with </a:t>
            </a:r>
            <a:r>
              <a:rPr lang="en-US" sz="3600" dirty="0" err="1" smtClean="0"/>
              <a:t>scikit</a:t>
            </a:r>
            <a:r>
              <a:rPr lang="en-US" sz="3600" dirty="0" smtClean="0"/>
              <a:t>-learn</a:t>
            </a:r>
            <a:endParaRPr lang="en-US" sz="3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525345" y="3425344"/>
            <a:ext cx="3204429" cy="2136174"/>
          </a:xfrm>
        </p:spPr>
        <p:txBody>
          <a:bodyPr>
            <a:normAutofit/>
          </a:bodyPr>
          <a:lstStyle/>
          <a:p>
            <a:pPr algn="l"/>
            <a:r>
              <a:rPr lang="en-US" sz="2800" dirty="0" smtClean="0">
                <a:solidFill>
                  <a:srgbClr val="3366FF"/>
                </a:solidFill>
              </a:rPr>
              <a:t>Dr. Randy Olson</a:t>
            </a:r>
            <a:endParaRPr lang="en-US" sz="2800" dirty="0">
              <a:solidFill>
                <a:srgbClr val="3366FF"/>
              </a:solidFill>
            </a:endParaRPr>
          </a:p>
          <a:p>
            <a:pPr algn="l"/>
            <a:r>
              <a:rPr lang="en-US" sz="2400" dirty="0" err="1" smtClean="0">
                <a:solidFill>
                  <a:srgbClr val="3366FF"/>
                </a:solidFill>
              </a:rPr>
              <a:t>rso@randalolson.com</a:t>
            </a:r>
            <a:endParaRPr lang="en-US" sz="2400" dirty="0" smtClean="0">
              <a:solidFill>
                <a:srgbClr val="3366FF"/>
              </a:solidFill>
            </a:endParaRPr>
          </a:p>
          <a:p>
            <a:pPr algn="l"/>
            <a:r>
              <a:rPr lang="en-US" sz="2400" dirty="0" smtClean="0">
                <a:solidFill>
                  <a:srgbClr val="3366FF"/>
                </a:solidFill>
              </a:rPr>
              <a:t>@</a:t>
            </a:r>
            <a:r>
              <a:rPr lang="en-US" sz="2400" dirty="0" err="1" smtClean="0">
                <a:solidFill>
                  <a:srgbClr val="3366FF"/>
                </a:solidFill>
              </a:rPr>
              <a:t>randal_olson</a:t>
            </a:r>
            <a:endParaRPr lang="en-US" sz="2400" dirty="0" smtClean="0">
              <a:solidFill>
                <a:srgbClr val="3366FF"/>
              </a:solidFill>
            </a:endParaRPr>
          </a:p>
          <a:p>
            <a:pPr algn="l"/>
            <a:r>
              <a:rPr lang="en-US" sz="2400" dirty="0" err="1" smtClean="0">
                <a:solidFill>
                  <a:srgbClr val="3366FF"/>
                </a:solidFill>
              </a:rPr>
              <a:t>randalolson.com</a:t>
            </a:r>
            <a:endParaRPr lang="en-US" sz="2400" dirty="0" smtClean="0">
              <a:solidFill>
                <a:srgbClr val="3366FF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8145" y="3973565"/>
            <a:ext cx="461868" cy="46186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8145" y="4474715"/>
            <a:ext cx="457200" cy="32272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2813" y="4861531"/>
            <a:ext cx="457200" cy="457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2269" y="3146610"/>
            <a:ext cx="2577645" cy="2577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0462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Day 2 Session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917800" y="251045"/>
            <a:ext cx="19813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9:00 AM - 3:00 PM 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10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43048" y="989842"/>
            <a:ext cx="8853899" cy="4611535"/>
          </a:xfrm>
        </p:spPr>
        <p:txBody>
          <a:bodyPr>
            <a:noAutofit/>
          </a:bodyPr>
          <a:lstStyle/>
          <a:p>
            <a:pPr marL="0" indent="0">
              <a:lnSpc>
                <a:spcPct val="140000"/>
              </a:lnSpc>
              <a:buNone/>
            </a:pPr>
            <a:r>
              <a:rPr lang="en-US" sz="1800" dirty="0"/>
              <a:t>13 Cross-Validation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/>
              <a:t>14 Model complexity and grid search for adjusting </a:t>
            </a:r>
            <a:r>
              <a:rPr lang="en-US" sz="1800" dirty="0" err="1"/>
              <a:t>hyperparameters</a:t>
            </a:r>
            <a:endParaRPr lang="en-US" sz="1800" dirty="0"/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/>
              <a:t>15 Scikit-learn Pipelines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/>
              <a:t>16 Supervised learning: Performance metrics for classification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/>
              <a:t>17 Supervised learning: Linear Models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/>
              <a:t>18 Supervised learning: Support Vector Machines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/>
              <a:t>19 Supervised learning: Decision trees and random forests</a:t>
            </a:r>
            <a:r>
              <a:rPr lang="en-US" sz="1800" dirty="0" smtClean="0"/>
              <a:t>, </a:t>
            </a:r>
            <a:r>
              <a:rPr lang="en-US" sz="1800" dirty="0"/>
              <a:t>ensemble methods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/>
              <a:t>20 Supervised learning: feature selection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/>
              <a:t>21 Unsupervised learning: Hierarchical and density-based clustering algorithms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/>
              <a:t>22 Unsupervised learning: Non-linear dimensionality reduction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/>
              <a:t>23 </a:t>
            </a:r>
            <a:r>
              <a:rPr lang="en-US" sz="1800" dirty="0" smtClean="0"/>
              <a:t>Automated machine learning</a:t>
            </a:r>
            <a:endParaRPr lang="en-US" sz="1800" dirty="0">
              <a:solidFill>
                <a:schemeClr val="accent4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32394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Recommended Books III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100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417" y="1084027"/>
            <a:ext cx="2880844" cy="480140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141" y="1082137"/>
            <a:ext cx="3713889" cy="4803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9348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Machine Learning (</a:t>
            </a:r>
            <a:r>
              <a:rPr lang="en-US" dirty="0" err="1" smtClean="0"/>
              <a:t>Coursera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>
                <a:hlinkClick r:id="rId2"/>
              </a:rPr>
              <a:t>coursera.org</a:t>
            </a:r>
            <a:r>
              <a:rPr lang="en-US" dirty="0">
                <a:hlinkClick r:id="rId2"/>
              </a:rPr>
              <a:t>/learn/machine-</a:t>
            </a:r>
            <a:r>
              <a:rPr lang="en-US" dirty="0" smtClean="0">
                <a:hlinkClick r:id="rId2"/>
              </a:rPr>
              <a:t>learning</a:t>
            </a:r>
            <a:endParaRPr lang="en-US" dirty="0" smtClean="0"/>
          </a:p>
          <a:p>
            <a:r>
              <a:rPr lang="en-US" dirty="0" smtClean="0"/>
              <a:t>Deep Learning (</a:t>
            </a:r>
            <a:r>
              <a:rPr lang="en-US" dirty="0" err="1" smtClean="0"/>
              <a:t>Udacity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>
                <a:hlinkClick r:id="rId3"/>
              </a:rPr>
              <a:t>udacity.com</a:t>
            </a:r>
            <a:r>
              <a:rPr lang="en-US" dirty="0">
                <a:hlinkClick r:id="rId3"/>
              </a:rPr>
              <a:t>/course/deep-learning--ud730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Recommended Courses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101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27370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Contribute</a:t>
            </a:r>
          </a:p>
          <a:p>
            <a:pPr lvl="1"/>
            <a:r>
              <a:rPr lang="en-US" dirty="0" err="1" smtClean="0"/>
              <a:t>github.com</a:t>
            </a:r>
            <a:r>
              <a:rPr lang="en-US" dirty="0"/>
              <a:t>/</a:t>
            </a:r>
            <a:r>
              <a:rPr lang="en-US" dirty="0" err="1"/>
              <a:t>scikit</a:t>
            </a:r>
            <a:r>
              <a:rPr lang="en-US" dirty="0"/>
              <a:t>-learn/</a:t>
            </a:r>
            <a:r>
              <a:rPr lang="en-US" dirty="0" err="1"/>
              <a:t>scikit</a:t>
            </a:r>
            <a:r>
              <a:rPr lang="en-US" dirty="0"/>
              <a:t>-</a:t>
            </a:r>
            <a:r>
              <a:rPr lang="en-US" dirty="0" smtClean="0"/>
              <a:t>learn</a:t>
            </a:r>
          </a:p>
          <a:p>
            <a:pPr lvl="1"/>
            <a:r>
              <a:rPr lang="en-US" dirty="0" err="1" smtClean="0"/>
              <a:t>scikit</a:t>
            </a:r>
            <a:r>
              <a:rPr lang="en-US" dirty="0" err="1"/>
              <a:t>-learn.org</a:t>
            </a:r>
            <a:r>
              <a:rPr lang="en-US" dirty="0"/>
              <a:t>/stable/</a:t>
            </a:r>
            <a:r>
              <a:rPr lang="en-US" dirty="0" err="1"/>
              <a:t>related_projects.html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to do next?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102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92227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1 Session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200" y="789313"/>
            <a:ext cx="8654650" cy="5127144"/>
          </a:xfrm>
        </p:spPr>
        <p:txBody>
          <a:bodyPr>
            <a:noAutofit/>
          </a:bodyPr>
          <a:lstStyle/>
          <a:p>
            <a:pPr marL="0" indent="0">
              <a:lnSpc>
                <a:spcPct val="140000"/>
              </a:lnSpc>
              <a:buNone/>
            </a:pPr>
            <a:r>
              <a:rPr lang="en-US" sz="1800" b="1" dirty="0">
                <a:latin typeface="Helvetica"/>
                <a:cs typeface="Helvetica"/>
              </a:rPr>
              <a:t>01 Introduction to machine learning with sample </a:t>
            </a:r>
            <a:r>
              <a:rPr lang="en-US" sz="1800" b="1" dirty="0" smtClean="0">
                <a:latin typeface="Helvetica"/>
                <a:cs typeface="Helvetica"/>
              </a:rPr>
              <a:t>applications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02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Scientific Computing Tools for Python: NumPy,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SciPy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, and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matplotlib</a:t>
            </a: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03 Data formats, preparation, and representation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04 Supervised learning: Training and test data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05 Supervised learning: Estimators for classification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06 Supervised learning: Estimators for regression analysis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07 Unsupervised learning: Unsupervised Transformers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08 Unsupervised learning: Clustering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09 The scikit-learn estimator interface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10 Preparing a real-world dataset (titanic)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11 Working with text data via the bag-of-words model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12 Application: </a:t>
            </a: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SMS spam classification</a:t>
            </a: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930757" y="249440"/>
            <a:ext cx="19370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9:00 AM - 3:00 PM</a:t>
            </a: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3519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Machine Learning?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61472" y="2343817"/>
            <a:ext cx="14170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Helvetica Light"/>
                <a:cs typeface="Helvetica Light"/>
              </a:rPr>
              <a:t>Programmer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518609" y="2343817"/>
            <a:ext cx="14170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Helvetica Light"/>
                <a:cs typeface="Helvetica Light"/>
              </a:rPr>
              <a:t>Program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703009" y="2343817"/>
            <a:ext cx="1417053" cy="33855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Helvetica Light"/>
                <a:cs typeface="Helvetica Light"/>
              </a:rPr>
              <a:t>C</a:t>
            </a:r>
            <a:r>
              <a:rPr lang="en-US" sz="1600" dirty="0" smtClean="0">
                <a:latin typeface="Helvetica Light"/>
                <a:cs typeface="Helvetica Light"/>
              </a:rPr>
              <a:t>omputer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826401" y="2343817"/>
            <a:ext cx="14170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Helvetica Light"/>
                <a:cs typeface="Helvetica Light"/>
              </a:rPr>
              <a:t>Outputs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410610" y="1369592"/>
            <a:ext cx="1707998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Helvetica Light"/>
                <a:cs typeface="Helvetica Light"/>
              </a:rPr>
              <a:t>Inputs (observations)</a:t>
            </a:r>
          </a:p>
        </p:txBody>
      </p:sp>
      <p:cxnSp>
        <p:nvCxnSpPr>
          <p:cNvPr id="12" name="Elbow Connector 11"/>
          <p:cNvCxnSpPr>
            <a:stCxn id="6" idx="2"/>
            <a:endCxn id="9" idx="2"/>
          </p:cNvCxnSpPr>
          <p:nvPr/>
        </p:nvCxnSpPr>
        <p:spPr>
          <a:xfrm rot="16200000" flipH="1">
            <a:off x="4402463" y="-450094"/>
            <a:ext cx="12700" cy="6264929"/>
          </a:xfrm>
          <a:prstGeom prst="bentConnector3">
            <a:avLst>
              <a:gd name="adj1" fmla="val 1800000"/>
            </a:avLst>
          </a:prstGeom>
          <a:ln>
            <a:solidFill>
              <a:schemeClr val="tx1"/>
            </a:solidFill>
            <a:head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6" idx="0"/>
            <a:endCxn id="10" idx="2"/>
          </p:cNvCxnSpPr>
          <p:nvPr/>
        </p:nvCxnSpPr>
        <p:spPr>
          <a:xfrm flipV="1">
            <a:off x="1269999" y="1954368"/>
            <a:ext cx="994610" cy="389449"/>
          </a:xfrm>
          <a:prstGeom prst="straightConnector1">
            <a:avLst/>
          </a:prstGeom>
          <a:ln>
            <a:solidFill>
              <a:schemeClr val="tx1"/>
            </a:solidFill>
            <a:headEnd type="triangle" w="lg" len="lg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7" idx="0"/>
            <a:endCxn id="10" idx="2"/>
          </p:cNvCxnSpPr>
          <p:nvPr/>
        </p:nvCxnSpPr>
        <p:spPr>
          <a:xfrm flipH="1" flipV="1">
            <a:off x="2264609" y="1954368"/>
            <a:ext cx="962527" cy="389449"/>
          </a:xfrm>
          <a:prstGeom prst="straightConnector1">
            <a:avLst/>
          </a:prstGeom>
          <a:ln>
            <a:solidFill>
              <a:schemeClr val="tx1"/>
            </a:solidFill>
            <a:headEnd type="triangle" w="lg" len="lg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3788609" y="2513094"/>
            <a:ext cx="767347" cy="0"/>
          </a:xfrm>
          <a:prstGeom prst="straightConnector1">
            <a:avLst/>
          </a:prstGeom>
          <a:ln>
            <a:solidFill>
              <a:schemeClr val="tx1"/>
            </a:solidFill>
            <a:headEnd type="triangle" w="lg" len="lg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>
            <a:off x="6302357" y="2531641"/>
            <a:ext cx="767347" cy="0"/>
          </a:xfrm>
          <a:prstGeom prst="straightConnector1">
            <a:avLst/>
          </a:prstGeom>
          <a:ln>
            <a:solidFill>
              <a:schemeClr val="tx1"/>
            </a:solidFill>
            <a:headEnd type="triangle" w="lg" len="lg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3723256" y="1597981"/>
            <a:ext cx="38180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latin typeface="Helvetica Light"/>
                <a:cs typeface="Helvetica Light"/>
              </a:rPr>
              <a:t>“Traditional” programming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3269915" y="4513941"/>
            <a:ext cx="38180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latin typeface="Helvetica Light"/>
                <a:cs typeface="Helvetica Light"/>
              </a:rPr>
              <a:t>Machine Learning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978525" y="5635217"/>
            <a:ext cx="14170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Helvetica Light"/>
                <a:cs typeface="Helvetica Light"/>
              </a:rPr>
              <a:t>Outputs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833053" y="4594150"/>
            <a:ext cx="1707998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Helvetica Light"/>
                <a:cs typeface="Helvetica Light"/>
              </a:rPr>
              <a:t>Inputs (observations)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3882190" y="5219030"/>
            <a:ext cx="1417053" cy="33855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Helvetica Light"/>
                <a:cs typeface="Helvetica Light"/>
              </a:rPr>
              <a:t>C</a:t>
            </a:r>
            <a:r>
              <a:rPr lang="en-US" sz="1600" dirty="0" smtClean="0">
                <a:latin typeface="Helvetica Light"/>
                <a:cs typeface="Helvetica Light"/>
              </a:rPr>
              <a:t>omputer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6182045" y="5178926"/>
            <a:ext cx="14170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Helvetica Light"/>
                <a:cs typeface="Helvetica Light"/>
              </a:rPr>
              <a:t>Program</a:t>
            </a:r>
          </a:p>
        </p:txBody>
      </p:sp>
      <p:cxnSp>
        <p:nvCxnSpPr>
          <p:cNvPr id="34" name="Straight Arrow Connector 33"/>
          <p:cNvCxnSpPr>
            <a:endCxn id="31" idx="2"/>
          </p:cNvCxnSpPr>
          <p:nvPr/>
        </p:nvCxnSpPr>
        <p:spPr>
          <a:xfrm flipH="1" flipV="1">
            <a:off x="2687052" y="5178926"/>
            <a:ext cx="1101557" cy="141706"/>
          </a:xfrm>
          <a:prstGeom prst="straightConnector1">
            <a:avLst/>
          </a:prstGeom>
          <a:ln>
            <a:solidFill>
              <a:schemeClr val="tx1"/>
            </a:solidFill>
            <a:headEnd type="triangle" w="lg" len="lg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endCxn id="29" idx="0"/>
          </p:cNvCxnSpPr>
          <p:nvPr/>
        </p:nvCxnSpPr>
        <p:spPr>
          <a:xfrm flipH="1">
            <a:off x="2687052" y="5473032"/>
            <a:ext cx="1101557" cy="162185"/>
          </a:xfrm>
          <a:prstGeom prst="straightConnector1">
            <a:avLst/>
          </a:prstGeom>
          <a:ln>
            <a:solidFill>
              <a:schemeClr val="tx1"/>
            </a:solidFill>
            <a:headEnd type="triangle" w="lg" len="lg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H="1">
            <a:off x="5414698" y="5376444"/>
            <a:ext cx="767347" cy="0"/>
          </a:xfrm>
          <a:prstGeom prst="straightConnector1">
            <a:avLst/>
          </a:prstGeom>
          <a:ln>
            <a:solidFill>
              <a:schemeClr val="tx1"/>
            </a:solidFill>
            <a:headEnd type="triangle" w="lg" len="lg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1410610" y="3298997"/>
            <a:ext cx="6832844" cy="9705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600" b="1" i="1" dirty="0" smtClean="0">
                <a:solidFill>
                  <a:schemeClr val="bg1">
                    <a:lumMod val="50000"/>
                  </a:schemeClr>
                </a:solidFill>
                <a:latin typeface="Helvetica Light"/>
                <a:cs typeface="Helvetica Light"/>
              </a:rPr>
              <a:t>Machine Learning is the field of study that gives computers the ability to learn without being explicitly programmed.</a:t>
            </a:r>
          </a:p>
          <a:p>
            <a:pPr>
              <a:lnSpc>
                <a:spcPct val="120000"/>
              </a:lnSpc>
            </a:pPr>
            <a:r>
              <a:rPr lang="en-US" sz="1600" b="1" i="1" dirty="0" smtClean="0">
                <a:solidFill>
                  <a:schemeClr val="bg1">
                    <a:lumMod val="50000"/>
                  </a:schemeClr>
                </a:solidFill>
                <a:latin typeface="Helvetica Light"/>
                <a:cs typeface="Helvetica Light"/>
              </a:rPr>
              <a:t>-- Arthur Samuel (1959)</a:t>
            </a:r>
          </a:p>
        </p:txBody>
      </p:sp>
    </p:spTree>
    <p:extLst>
      <p:ext uri="{BB962C8B-B14F-4D97-AF65-F5344CB8AC3E}">
        <p14:creationId xmlns:p14="http://schemas.microsoft.com/office/powerpoint/2010/main" val="30925345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 of Machine Learning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4979" y="1128874"/>
            <a:ext cx="2975019" cy="199055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9998" y="1084179"/>
            <a:ext cx="3081977" cy="201729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134979" y="3134199"/>
            <a:ext cx="208328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/>
              <a:t>https://</a:t>
            </a:r>
            <a:r>
              <a:rPr lang="en-US" sz="1000" dirty="0" err="1"/>
              <a:t>flic.kr</a:t>
            </a:r>
            <a:r>
              <a:rPr lang="en-US" sz="1000" dirty="0"/>
              <a:t>/p/5BLW6G [CC BY 2.0]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2148" y="3588557"/>
            <a:ext cx="2537326" cy="1179321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2342148" y="4767878"/>
            <a:ext cx="2537326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http://</a:t>
            </a:r>
            <a:r>
              <a:rPr lang="en-US" sz="1050" dirty="0" err="1"/>
              <a:t>commons.wikimedia.org</a:t>
            </a:r>
            <a:r>
              <a:rPr lang="en-US" sz="1050" dirty="0"/>
              <a:t>/wiki/</a:t>
            </a:r>
            <a:r>
              <a:rPr lang="en-US" sz="1050" dirty="0" err="1"/>
              <a:t>File:Netflix_logo.svg</a:t>
            </a:r>
            <a:r>
              <a:rPr lang="en-US" sz="1050" dirty="0"/>
              <a:t> [public domain]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67684" y="4163229"/>
            <a:ext cx="2225051" cy="1616242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5400844" y="5739367"/>
            <a:ext cx="191590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/>
              <a:t>By Steve </a:t>
            </a:r>
            <a:r>
              <a:rPr lang="en-US" sz="1100" dirty="0" err="1"/>
              <a:t>Jurvetson</a:t>
            </a:r>
            <a:r>
              <a:rPr lang="en-US" sz="1100" dirty="0"/>
              <a:t> [CC BY 2.0]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379998" y="3119432"/>
            <a:ext cx="3081977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/>
              <a:t>http://</a:t>
            </a:r>
            <a:r>
              <a:rPr lang="en-US" sz="900" dirty="0" err="1"/>
              <a:t>commons.wikimedia.org</a:t>
            </a:r>
            <a:r>
              <a:rPr lang="en-US" sz="900" dirty="0"/>
              <a:t>/wiki/File:American_book_company_1916._letter_envelope-2.JPG#filelinks [public domain] 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94102" y="5374105"/>
            <a:ext cx="47858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Helvetica Light"/>
                <a:cs typeface="Helvetica Light"/>
              </a:rPr>
              <a:t>And many, many more </a:t>
            </a:r>
            <a:r>
              <a:rPr lang="is-IS" sz="2800" dirty="0" smtClean="0">
                <a:latin typeface="Helvetica Light"/>
                <a:cs typeface="Helvetica Light"/>
              </a:rPr>
              <a:t>…</a:t>
            </a:r>
            <a:endParaRPr lang="en-US" sz="2800" dirty="0" smtClean="0">
              <a:latin typeface="Helvetica Light"/>
              <a:cs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8808197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Generalization is key!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5" name="Picture 4" descr="supervised_workflow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001"/>
          <a:stretch/>
        </p:blipFill>
        <p:spPr>
          <a:xfrm>
            <a:off x="1006257" y="1249409"/>
            <a:ext cx="7131486" cy="4359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029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 Types of Learning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1120761" y="1275347"/>
            <a:ext cx="2593472" cy="2502569"/>
          </a:xfrm>
          <a:prstGeom prst="ellipse">
            <a:avLst/>
          </a:prstGeom>
          <a:solidFill>
            <a:schemeClr val="accent3">
              <a:alpha val="49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3404090" y="1275347"/>
            <a:ext cx="2593472" cy="2502569"/>
          </a:xfrm>
          <a:prstGeom prst="ellipse">
            <a:avLst/>
          </a:prstGeom>
          <a:solidFill>
            <a:schemeClr val="accent1">
              <a:alpha val="49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5649982" y="1275347"/>
            <a:ext cx="2593472" cy="2502569"/>
          </a:xfrm>
          <a:prstGeom prst="ellipse">
            <a:avLst/>
          </a:prstGeom>
          <a:solidFill>
            <a:schemeClr val="accent2">
              <a:alpha val="49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024508" y="2312737"/>
            <a:ext cx="24998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Helvetica Light"/>
                <a:cs typeface="Helvetica Light"/>
              </a:rPr>
              <a:t>Supervised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444195" y="2312737"/>
            <a:ext cx="24998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Helvetica Light"/>
                <a:cs typeface="Helvetica Light"/>
              </a:rPr>
              <a:t>Unsupervised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837146" y="2315471"/>
            <a:ext cx="24998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Helvetica Light"/>
                <a:cs typeface="Helvetica Light"/>
              </a:rPr>
              <a:t>Reinforcement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57148" y="3957052"/>
            <a:ext cx="25934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charset="2"/>
              <a:buChar char="Ø"/>
            </a:pPr>
            <a:r>
              <a:rPr lang="en-US" dirty="0" smtClean="0">
                <a:solidFill>
                  <a:schemeClr val="accent3"/>
                </a:solidFill>
                <a:latin typeface="Helvetica Light"/>
                <a:cs typeface="Helvetica Light"/>
              </a:rPr>
              <a:t>Learning from labeled data</a:t>
            </a:r>
          </a:p>
          <a:p>
            <a:pPr marL="342900" indent="-342900">
              <a:buFont typeface="Wingdings" charset="2"/>
              <a:buChar char="Ø"/>
            </a:pPr>
            <a:r>
              <a:rPr lang="en-US" dirty="0">
                <a:solidFill>
                  <a:schemeClr val="accent3"/>
                </a:solidFill>
                <a:latin typeface="Helvetica Light"/>
                <a:cs typeface="Helvetica Light"/>
              </a:rPr>
              <a:t>e</a:t>
            </a:r>
            <a:r>
              <a:rPr lang="en-US" dirty="0" smtClean="0">
                <a:solidFill>
                  <a:schemeClr val="accent3"/>
                </a:solidFill>
                <a:latin typeface="Helvetica Light"/>
                <a:cs typeface="Helvetica Light"/>
              </a:rPr>
              <a:t>.g., spam classification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011543" y="3957052"/>
            <a:ext cx="29860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charset="2"/>
              <a:buChar char="Ø"/>
            </a:pPr>
            <a:r>
              <a:rPr lang="en-US" dirty="0" smtClean="0">
                <a:solidFill>
                  <a:srgbClr val="0000FF"/>
                </a:solidFill>
                <a:latin typeface="Helvetica Light"/>
                <a:cs typeface="Helvetica Light"/>
              </a:rPr>
              <a:t>Discover structure in unlabeled data</a:t>
            </a:r>
          </a:p>
          <a:p>
            <a:pPr marL="342900" indent="-342900">
              <a:buFont typeface="Wingdings" charset="2"/>
              <a:buChar char="Ø"/>
            </a:pPr>
            <a:r>
              <a:rPr lang="en-US" dirty="0">
                <a:solidFill>
                  <a:srgbClr val="0000FF"/>
                </a:solidFill>
                <a:latin typeface="Helvetica Light"/>
                <a:cs typeface="Helvetica Light"/>
              </a:rPr>
              <a:t>e</a:t>
            </a:r>
            <a:r>
              <a:rPr lang="en-US" dirty="0" smtClean="0">
                <a:solidFill>
                  <a:srgbClr val="0000FF"/>
                </a:solidFill>
                <a:latin typeface="Helvetica Light"/>
                <a:cs typeface="Helvetica Light"/>
              </a:rPr>
              <a:t>.g., document clustering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818919" y="4026564"/>
            <a:ext cx="31646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charset="2"/>
              <a:buChar char="Ø"/>
            </a:pPr>
            <a:r>
              <a:rPr lang="en-US" dirty="0" smtClean="0">
                <a:solidFill>
                  <a:schemeClr val="accent2">
                    <a:lumMod val="75000"/>
                  </a:schemeClr>
                </a:solidFill>
                <a:latin typeface="Helvetica Light"/>
                <a:cs typeface="Helvetica Light"/>
              </a:rPr>
              <a:t>Learning by “doing” with rewards for actions</a:t>
            </a:r>
          </a:p>
          <a:p>
            <a:pPr marL="342900" indent="-342900">
              <a:buFont typeface="Wingdings" charset="2"/>
              <a:buChar char="Ø"/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Helvetica Light"/>
                <a:cs typeface="Helvetica Light"/>
              </a:rPr>
              <a:t>e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  <a:latin typeface="Helvetica Light"/>
                <a:cs typeface="Helvetica Light"/>
              </a:rPr>
              <a:t>.g., Google </a:t>
            </a:r>
            <a:r>
              <a:rPr lang="en-US" dirty="0" err="1" smtClean="0">
                <a:solidFill>
                  <a:schemeClr val="accent2">
                    <a:lumMod val="75000"/>
                  </a:schemeClr>
                </a:solidFill>
                <a:latin typeface="Helvetica Light"/>
                <a:cs typeface="Helvetica Light"/>
              </a:rPr>
              <a:t>AlphaGo</a:t>
            </a:r>
            <a:endParaRPr lang="en-US" dirty="0" smtClean="0">
              <a:solidFill>
                <a:schemeClr val="accent2">
                  <a:lumMod val="75000"/>
                </a:schemeClr>
              </a:solidFill>
              <a:latin typeface="Helvetica Light"/>
              <a:cs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6205826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Supervised Learning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3428150" y="1323474"/>
            <a:ext cx="2593472" cy="826125"/>
          </a:xfrm>
          <a:prstGeom prst="ellipse">
            <a:avLst/>
          </a:prstGeom>
          <a:solidFill>
            <a:schemeClr val="accent3">
              <a:alpha val="49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468255" y="1479388"/>
            <a:ext cx="24998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Helvetica Light"/>
                <a:cs typeface="Helvetica Light"/>
              </a:rPr>
              <a:t>Supervised</a:t>
            </a:r>
          </a:p>
        </p:txBody>
      </p:sp>
      <p:sp>
        <p:nvSpPr>
          <p:cNvPr id="8" name="Oval 7"/>
          <p:cNvSpPr/>
          <p:nvPr/>
        </p:nvSpPr>
        <p:spPr>
          <a:xfrm>
            <a:off x="1628761" y="2454399"/>
            <a:ext cx="2593472" cy="826125"/>
          </a:xfrm>
          <a:prstGeom prst="ellipse">
            <a:avLst/>
          </a:prstGeom>
          <a:solidFill>
            <a:schemeClr val="accent3">
              <a:alpha val="49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655498" y="2639767"/>
            <a:ext cx="24998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Helvetica Light"/>
                <a:cs typeface="Helvetica Light"/>
              </a:rPr>
              <a:t>Classification</a:t>
            </a:r>
          </a:p>
        </p:txBody>
      </p:sp>
      <p:sp>
        <p:nvSpPr>
          <p:cNvPr id="10" name="Oval 9"/>
          <p:cNvSpPr/>
          <p:nvPr/>
        </p:nvSpPr>
        <p:spPr>
          <a:xfrm>
            <a:off x="5350529" y="2454399"/>
            <a:ext cx="2593472" cy="826125"/>
          </a:xfrm>
          <a:prstGeom prst="ellipse">
            <a:avLst/>
          </a:prstGeom>
          <a:solidFill>
            <a:schemeClr val="accent3">
              <a:alpha val="49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77266" y="2639767"/>
            <a:ext cx="24998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Helvetica Light"/>
                <a:cs typeface="Helvetica Light"/>
              </a:rPr>
              <a:t>Regression</a:t>
            </a:r>
          </a:p>
        </p:txBody>
      </p:sp>
      <p:cxnSp>
        <p:nvCxnSpPr>
          <p:cNvPr id="13" name="Straight Arrow Connector 12"/>
          <p:cNvCxnSpPr>
            <a:stCxn id="5" idx="5"/>
            <a:endCxn id="10" idx="0"/>
          </p:cNvCxnSpPr>
          <p:nvPr/>
        </p:nvCxnSpPr>
        <p:spPr>
          <a:xfrm>
            <a:off x="5641817" y="2028616"/>
            <a:ext cx="1005448" cy="425783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5" idx="3"/>
            <a:endCxn id="8" idx="0"/>
          </p:cNvCxnSpPr>
          <p:nvPr/>
        </p:nvCxnSpPr>
        <p:spPr>
          <a:xfrm flipH="1">
            <a:off x="2925497" y="2028616"/>
            <a:ext cx="882458" cy="425783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 flipV="1">
            <a:off x="5858529" y="3868822"/>
            <a:ext cx="13369" cy="172452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5871898" y="5593348"/>
            <a:ext cx="2005263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Oval 14"/>
          <p:cNvSpPr/>
          <p:nvPr/>
        </p:nvSpPr>
        <p:spPr>
          <a:xfrm>
            <a:off x="6021622" y="5057916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6270274" y="4880322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6422674" y="5032722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6599139" y="4775929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6695391" y="5019326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6845081" y="4555134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7180091" y="4775929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7239000" y="4267200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6980085" y="5005126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7485098" y="4502937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7436972" y="4080747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6358609" y="5237318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5858529" y="4158405"/>
            <a:ext cx="1952219" cy="1434943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7342021" y="4512710"/>
            <a:ext cx="18278" cy="1090411"/>
          </a:xfrm>
          <a:prstGeom prst="line">
            <a:avLst/>
          </a:prstGeom>
          <a:ln w="15875"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H="1">
            <a:off x="5858529" y="4512710"/>
            <a:ext cx="1483492" cy="0"/>
          </a:xfrm>
          <a:prstGeom prst="line">
            <a:avLst/>
          </a:prstGeom>
          <a:ln w="15875"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6780081" y="5538348"/>
            <a:ext cx="12238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Helvetica Light"/>
                <a:cs typeface="Helvetica Light"/>
              </a:rPr>
              <a:t>x</a:t>
            </a:r>
            <a:r>
              <a:rPr lang="en-US" sz="1050" dirty="0" smtClean="0">
                <a:latin typeface="Helvetica Light"/>
                <a:cs typeface="Helvetica Light"/>
              </a:rPr>
              <a:t>=0.8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5022475" y="4382917"/>
            <a:ext cx="12238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 smtClean="0">
                <a:latin typeface="Helvetica Light"/>
                <a:cs typeface="Helvetica Light"/>
              </a:rPr>
              <a:t>y=12.5</a:t>
            </a:r>
          </a:p>
        </p:txBody>
      </p:sp>
      <p:cxnSp>
        <p:nvCxnSpPr>
          <p:cNvPr id="38" name="Straight Arrow Connector 37"/>
          <p:cNvCxnSpPr/>
          <p:nvPr/>
        </p:nvCxnSpPr>
        <p:spPr>
          <a:xfrm flipH="1" flipV="1">
            <a:off x="1698766" y="3745067"/>
            <a:ext cx="13369" cy="172452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1712135" y="5469593"/>
            <a:ext cx="2005263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Oval 42"/>
          <p:cNvSpPr/>
          <p:nvPr/>
        </p:nvSpPr>
        <p:spPr>
          <a:xfrm>
            <a:off x="3020328" y="4980525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3251833" y="4895571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3020328" y="4652174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3135208" y="4330720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3325335" y="4379182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3421587" y="4808763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Straight Connector 55"/>
          <p:cNvCxnSpPr/>
          <p:nvPr/>
        </p:nvCxnSpPr>
        <p:spPr>
          <a:xfrm>
            <a:off x="1698766" y="4000500"/>
            <a:ext cx="1722821" cy="1469093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Oval 59"/>
          <p:cNvSpPr/>
          <p:nvPr/>
        </p:nvSpPr>
        <p:spPr>
          <a:xfrm>
            <a:off x="2487502" y="4412527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/>
          <p:cNvSpPr/>
          <p:nvPr/>
        </p:nvSpPr>
        <p:spPr>
          <a:xfrm>
            <a:off x="1898871" y="4644527"/>
            <a:ext cx="93270" cy="90193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/>
          <p:cNvSpPr/>
          <p:nvPr/>
        </p:nvSpPr>
        <p:spPr>
          <a:xfrm>
            <a:off x="1958001" y="4967723"/>
            <a:ext cx="93270" cy="90193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/>
          <p:cNvSpPr/>
          <p:nvPr/>
        </p:nvSpPr>
        <p:spPr>
          <a:xfrm>
            <a:off x="2203671" y="4812258"/>
            <a:ext cx="93270" cy="90193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/>
          <p:cNvSpPr/>
          <p:nvPr/>
        </p:nvSpPr>
        <p:spPr>
          <a:xfrm>
            <a:off x="2785367" y="5092018"/>
            <a:ext cx="93270" cy="90193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/>
          <p:cNvSpPr/>
          <p:nvPr/>
        </p:nvSpPr>
        <p:spPr>
          <a:xfrm>
            <a:off x="2157036" y="4599430"/>
            <a:ext cx="93270" cy="90193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2370866" y="5012819"/>
            <a:ext cx="93270" cy="90193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/>
          <p:cNvSpPr/>
          <p:nvPr/>
        </p:nvSpPr>
        <p:spPr>
          <a:xfrm>
            <a:off x="2200914" y="5165219"/>
            <a:ext cx="93270" cy="90193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/>
          <p:cNvSpPr/>
          <p:nvPr/>
        </p:nvSpPr>
        <p:spPr>
          <a:xfrm>
            <a:off x="2639902" y="4564927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TextBox 69"/>
          <p:cNvSpPr txBox="1"/>
          <p:nvPr/>
        </p:nvSpPr>
        <p:spPr>
          <a:xfrm>
            <a:off x="2647912" y="4673758"/>
            <a:ext cx="3277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Helvetica Light"/>
                <a:cs typeface="Helvetica Light"/>
              </a:rPr>
              <a:t>?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7177280" y="4361317"/>
            <a:ext cx="3277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Helvetica Light"/>
                <a:cs typeface="Helvetica Light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3229040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2014-09-14-kernel_pca_87_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2409" y="3162293"/>
            <a:ext cx="2500467" cy="2500467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Unsupervised Learning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3404090" y="1229910"/>
            <a:ext cx="2593472" cy="882314"/>
          </a:xfrm>
          <a:prstGeom prst="ellipse">
            <a:avLst/>
          </a:prstGeom>
          <a:solidFill>
            <a:schemeClr val="accent1">
              <a:alpha val="49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444195" y="1403694"/>
            <a:ext cx="24998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Helvetica Light"/>
                <a:cs typeface="Helvetica Light"/>
              </a:rPr>
              <a:t>Unsupervised</a:t>
            </a:r>
          </a:p>
        </p:txBody>
      </p:sp>
      <p:sp>
        <p:nvSpPr>
          <p:cNvPr id="9" name="Oval 8"/>
          <p:cNvSpPr/>
          <p:nvPr/>
        </p:nvSpPr>
        <p:spPr>
          <a:xfrm>
            <a:off x="1444280" y="2465151"/>
            <a:ext cx="2593472" cy="882314"/>
          </a:xfrm>
          <a:prstGeom prst="ellipse">
            <a:avLst/>
          </a:prstGeom>
          <a:solidFill>
            <a:schemeClr val="accent1">
              <a:alpha val="49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484385" y="2638935"/>
            <a:ext cx="24998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Helvetica Light"/>
                <a:cs typeface="Helvetica Light"/>
              </a:rPr>
              <a:t>Clustering</a:t>
            </a:r>
          </a:p>
        </p:txBody>
      </p:sp>
      <p:sp>
        <p:nvSpPr>
          <p:cNvPr id="11" name="Oval 10"/>
          <p:cNvSpPr/>
          <p:nvPr/>
        </p:nvSpPr>
        <p:spPr>
          <a:xfrm>
            <a:off x="5513627" y="2465151"/>
            <a:ext cx="2593472" cy="882314"/>
          </a:xfrm>
          <a:prstGeom prst="ellipse">
            <a:avLst/>
          </a:prstGeom>
          <a:solidFill>
            <a:schemeClr val="accent1">
              <a:alpha val="49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553732" y="2638935"/>
            <a:ext cx="24998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Helvetica Light"/>
                <a:cs typeface="Helvetica Light"/>
              </a:rPr>
              <a:t>Compression</a:t>
            </a:r>
          </a:p>
        </p:txBody>
      </p:sp>
      <p:cxnSp>
        <p:nvCxnSpPr>
          <p:cNvPr id="13" name="Straight Arrow Connector 12"/>
          <p:cNvCxnSpPr>
            <a:stCxn id="7" idx="5"/>
            <a:endCxn id="11" idx="0"/>
          </p:cNvCxnSpPr>
          <p:nvPr/>
        </p:nvCxnSpPr>
        <p:spPr>
          <a:xfrm>
            <a:off x="5617757" y="1983012"/>
            <a:ext cx="1192606" cy="482139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7" idx="3"/>
            <a:endCxn id="9" idx="0"/>
          </p:cNvCxnSpPr>
          <p:nvPr/>
        </p:nvCxnSpPr>
        <p:spPr>
          <a:xfrm flipH="1">
            <a:off x="2741016" y="1983012"/>
            <a:ext cx="1042879" cy="482139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1698766" y="3745067"/>
            <a:ext cx="13369" cy="172452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1712135" y="5469593"/>
            <a:ext cx="2005263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Oval 21"/>
          <p:cNvSpPr/>
          <p:nvPr/>
        </p:nvSpPr>
        <p:spPr>
          <a:xfrm>
            <a:off x="3020328" y="4980525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3251833" y="4895571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3020328" y="4652174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3135208" y="4330720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3325335" y="4379182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3421587" y="4808763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2696215" y="4652174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2816932" y="4412527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Oval 46"/>
          <p:cNvSpPr/>
          <p:nvPr/>
        </p:nvSpPr>
        <p:spPr>
          <a:xfrm>
            <a:off x="2065820" y="5204483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2297325" y="5119529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2065820" y="4876132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2190081" y="4649951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2370306" y="4860959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2467079" y="5032721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2132574" y="5032721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1958676" y="5067332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Oval 1"/>
          <p:cNvSpPr/>
          <p:nvPr/>
        </p:nvSpPr>
        <p:spPr>
          <a:xfrm>
            <a:off x="2670611" y="4206408"/>
            <a:ext cx="931895" cy="924692"/>
          </a:xfrm>
          <a:prstGeom prst="ellipse">
            <a:avLst/>
          </a:prstGeom>
          <a:solidFill>
            <a:schemeClr val="accent1">
              <a:alpha val="26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1816484" y="4596072"/>
            <a:ext cx="856639" cy="777468"/>
          </a:xfrm>
          <a:prstGeom prst="ellipse">
            <a:avLst/>
          </a:prstGeom>
          <a:solidFill>
            <a:schemeClr val="accent2">
              <a:alpha val="15000"/>
            </a:schemeClr>
          </a:solidFill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pic>
        <p:nvPicPr>
          <p:cNvPr id="6" name="Picture 5" descr="2014-09-14-kernel_pca_103_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1011" y="4252292"/>
            <a:ext cx="2173440" cy="163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5364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Flower Classification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8" name="Picture 7" descr="iris_setos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264" y="1149016"/>
            <a:ext cx="2825865" cy="2246563"/>
          </a:xfrm>
          <a:prstGeom prst="rect">
            <a:avLst/>
          </a:prstGeom>
        </p:spPr>
      </p:pic>
      <p:pic>
        <p:nvPicPr>
          <p:cNvPr id="9" name="Picture 8" descr="iris_versicolor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799" y="820487"/>
            <a:ext cx="3810000" cy="3492500"/>
          </a:xfrm>
          <a:prstGeom prst="rect">
            <a:avLst/>
          </a:prstGeom>
        </p:spPr>
      </p:pic>
      <p:pic>
        <p:nvPicPr>
          <p:cNvPr id="10" name="Picture 9" descr="iris_virginica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0846" y="2843411"/>
            <a:ext cx="2712838" cy="271283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467633" y="4312987"/>
            <a:ext cx="24998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Helvetica Light"/>
                <a:cs typeface="Helvetica Light"/>
              </a:rPr>
              <a:t>Iris-</a:t>
            </a:r>
            <a:r>
              <a:rPr lang="en-US" sz="2400" dirty="0" err="1" smtClean="0">
                <a:latin typeface="Helvetica Light"/>
                <a:cs typeface="Helvetica Light"/>
              </a:rPr>
              <a:t>Versicolor</a:t>
            </a:r>
            <a:endParaRPr lang="en-US" sz="2400" dirty="0" smtClean="0">
              <a:latin typeface="Helvetica Light"/>
              <a:cs typeface="Helvetica Ligh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935748" y="5529513"/>
            <a:ext cx="24998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Helvetica Light"/>
                <a:cs typeface="Helvetica Light"/>
              </a:rPr>
              <a:t>Iris-</a:t>
            </a:r>
            <a:r>
              <a:rPr lang="en-US" sz="2400" dirty="0" err="1" smtClean="0">
                <a:latin typeface="Helvetica Light"/>
                <a:cs typeface="Helvetica Light"/>
              </a:rPr>
              <a:t>Setosa</a:t>
            </a:r>
            <a:endParaRPr lang="en-US" sz="2400" dirty="0" smtClean="0">
              <a:latin typeface="Helvetica Light"/>
              <a:cs typeface="Helvetica Ligh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-279776" y="712934"/>
            <a:ext cx="24998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Helvetica Light"/>
                <a:cs typeface="Helvetica Light"/>
              </a:rPr>
              <a:t>Iris-</a:t>
            </a:r>
            <a:r>
              <a:rPr lang="en-US" sz="2400" dirty="0" err="1" smtClean="0">
                <a:latin typeface="Helvetica Light"/>
                <a:cs typeface="Helvetica Light"/>
              </a:rPr>
              <a:t>Setosa</a:t>
            </a:r>
            <a:endParaRPr lang="en-US" sz="2400" dirty="0" smtClean="0">
              <a:latin typeface="Helvetica Light"/>
              <a:cs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20074576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nextgen_talk_02_2015 (dragged)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37" b="4322"/>
          <a:stretch/>
        </p:blipFill>
        <p:spPr>
          <a:xfrm>
            <a:off x="438484" y="820197"/>
            <a:ext cx="8117305" cy="5262435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Representation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31235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 am I?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43768"/>
            <a:ext cx="8229600" cy="5715430"/>
          </a:xfrm>
        </p:spPr>
        <p:txBody>
          <a:bodyPr>
            <a:normAutofit/>
          </a:bodyPr>
          <a:lstStyle/>
          <a:p>
            <a:r>
              <a:rPr lang="en-US" sz="2800" dirty="0" smtClean="0"/>
              <a:t>AI researcher</a:t>
            </a:r>
          </a:p>
          <a:p>
            <a:pPr lvl="1"/>
            <a:r>
              <a:rPr lang="en-US" sz="2400" dirty="0" smtClean="0"/>
              <a:t>B.S. in CS, Uni. Central Florida (2010)</a:t>
            </a:r>
          </a:p>
          <a:p>
            <a:pPr lvl="1"/>
            <a:r>
              <a:rPr lang="en-US" sz="2400" dirty="0" smtClean="0"/>
              <a:t>Ph.D. in CS / EEBB, Michigan State Uni. (2015)</a:t>
            </a:r>
          </a:p>
          <a:p>
            <a:pPr lvl="1"/>
            <a:r>
              <a:rPr lang="en-US" sz="2400" dirty="0" smtClean="0"/>
              <a:t>Senior Data Scientist, Inst. Biomed. Inf. @ </a:t>
            </a:r>
            <a:r>
              <a:rPr lang="en-US" sz="2400" dirty="0" err="1" smtClean="0"/>
              <a:t>UPenn</a:t>
            </a:r>
            <a:endParaRPr lang="en-US" sz="2400" dirty="0"/>
          </a:p>
          <a:p>
            <a:pPr lvl="1"/>
            <a:endParaRPr lang="en-US" sz="2400" dirty="0" smtClean="0"/>
          </a:p>
          <a:p>
            <a:r>
              <a:rPr lang="en-US" sz="2800" dirty="0" smtClean="0"/>
              <a:t>Data tinkerer</a:t>
            </a:r>
          </a:p>
          <a:p>
            <a:pPr lvl="1"/>
            <a:r>
              <a:rPr lang="en-US" sz="2400" dirty="0" smtClean="0"/>
              <a:t>Data blog: </a:t>
            </a:r>
            <a:r>
              <a:rPr lang="en-US" sz="2400" dirty="0" err="1" smtClean="0"/>
              <a:t>randalolson.com</a:t>
            </a:r>
            <a:r>
              <a:rPr lang="en-US" sz="2400" dirty="0" smtClean="0"/>
              <a:t>/blog/</a:t>
            </a:r>
          </a:p>
          <a:p>
            <a:pPr lvl="1"/>
            <a:r>
              <a:rPr lang="en-US" sz="2400" dirty="0" smtClean="0"/>
              <a:t>Community leader: </a:t>
            </a:r>
            <a:r>
              <a:rPr lang="en-US" sz="2400" dirty="0" err="1" smtClean="0"/>
              <a:t>reddit.com</a:t>
            </a:r>
            <a:r>
              <a:rPr lang="en-US" sz="2400" dirty="0" smtClean="0"/>
              <a:t>/r/</a:t>
            </a:r>
            <a:r>
              <a:rPr lang="en-US" sz="2400" dirty="0" err="1" smtClean="0"/>
              <a:t>DataIsBeautiful</a:t>
            </a: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16497138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1 Session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200" y="789313"/>
            <a:ext cx="8654650" cy="5127144"/>
          </a:xfrm>
        </p:spPr>
        <p:txBody>
          <a:bodyPr>
            <a:noAutofit/>
          </a:bodyPr>
          <a:lstStyle/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rgbClr val="7F7F7F"/>
                </a:solidFill>
              </a:rPr>
              <a:t>01 Introduction to machine learning with sample </a:t>
            </a:r>
            <a:r>
              <a:rPr lang="en-US" sz="1800" dirty="0" smtClean="0">
                <a:solidFill>
                  <a:srgbClr val="7F7F7F"/>
                </a:solidFill>
              </a:rPr>
              <a:t>applications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b="1" dirty="0" smtClean="0">
                <a:latin typeface="Helvetica"/>
                <a:cs typeface="Helvetica"/>
              </a:rPr>
              <a:t>02 </a:t>
            </a:r>
            <a:r>
              <a:rPr lang="en-US" sz="1800" b="1" dirty="0">
                <a:latin typeface="Helvetica"/>
                <a:cs typeface="Helvetica"/>
              </a:rPr>
              <a:t>Scientific Computing Tools for Python: NumPy, </a:t>
            </a:r>
            <a:r>
              <a:rPr lang="en-US" sz="1800" b="1" dirty="0" err="1">
                <a:latin typeface="Helvetica"/>
                <a:cs typeface="Helvetica"/>
              </a:rPr>
              <a:t>SciPy</a:t>
            </a:r>
            <a:r>
              <a:rPr lang="en-US" sz="1800" b="1" dirty="0">
                <a:latin typeface="Helvetica"/>
                <a:cs typeface="Helvetica"/>
              </a:rPr>
              <a:t>, and </a:t>
            </a:r>
            <a:r>
              <a:rPr lang="en-US" sz="1800" b="1" dirty="0" err="1">
                <a:latin typeface="Helvetica"/>
                <a:cs typeface="Helvetica"/>
              </a:rPr>
              <a:t>matplotlib</a:t>
            </a:r>
            <a:endParaRPr lang="en-US" sz="1800" b="1" dirty="0">
              <a:latin typeface="Helvetica"/>
              <a:cs typeface="Helvetica"/>
            </a:endParaRP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03 Data formats, preparation, and representation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04 Supervised learning: Training and test data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05 Supervised learning: Estimators for classification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06 Supervised learning: Estimators for regression analysis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07 Unsupervised learning: Unsupervised Transformers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08 Unsupervised learning: Clustering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09 The scikit-learn estimator interface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10 Preparing a real-world dataset (titanic)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11 Working with text data via the bag-of-words model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12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Application: SMS spam classification</a:t>
            </a:r>
          </a:p>
          <a:p>
            <a:pPr marL="0" indent="0">
              <a:lnSpc>
                <a:spcPct val="140000"/>
              </a:lnSpc>
              <a:buNone/>
            </a:pP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930757" y="249440"/>
            <a:ext cx="19370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9:00 AM - 3:00 PM</a:t>
            </a: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1654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Jupyter</a:t>
            </a:r>
            <a:r>
              <a:rPr lang="en-US" dirty="0" smtClean="0"/>
              <a:t> Notebooks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5" name="Picture 4" descr="Screen Shot 2016-07-10 at 10.37.1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144" y="1109579"/>
            <a:ext cx="7983050" cy="4630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6115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NumPy Arrays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67368" y="5454480"/>
            <a:ext cx="627607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/>
              <a:t>Image source: “Why </a:t>
            </a:r>
            <a:r>
              <a:rPr lang="en-US" sz="1400" b="1" dirty="0"/>
              <a:t>Python is Slow: Looking Under the </a:t>
            </a:r>
            <a:r>
              <a:rPr lang="en-US" sz="1400" b="1" dirty="0" smtClean="0"/>
              <a:t>Hood” by Jake </a:t>
            </a:r>
            <a:r>
              <a:rPr lang="en-US" sz="1400" b="1" dirty="0" err="1" smtClean="0"/>
              <a:t>VanderPlas</a:t>
            </a:r>
            <a:endParaRPr lang="en-US" sz="1400" b="1" dirty="0" smtClean="0"/>
          </a:p>
          <a:p>
            <a:r>
              <a:rPr lang="en-US" sz="1400" dirty="0"/>
              <a:t>http://</a:t>
            </a:r>
            <a:r>
              <a:rPr lang="en-US" sz="1400" dirty="0" err="1"/>
              <a:t>jakevdp.github.io</a:t>
            </a:r>
            <a:r>
              <a:rPr lang="en-US" sz="1400" dirty="0"/>
              <a:t>/blog/2014/05/09/why-python-is-slow/</a:t>
            </a:r>
          </a:p>
        </p:txBody>
      </p:sp>
      <p:sp>
        <p:nvSpPr>
          <p:cNvPr id="6" name="Rectangle 5"/>
          <p:cNvSpPr/>
          <p:nvPr/>
        </p:nvSpPr>
        <p:spPr>
          <a:xfrm>
            <a:off x="457200" y="943767"/>
            <a:ext cx="4572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Wingdings" charset="2"/>
              <a:buChar char="Ø"/>
            </a:pPr>
            <a:r>
              <a:rPr lang="en-US" dirty="0" smtClean="0">
                <a:latin typeface="Helvetica Light"/>
                <a:cs typeface="Helvetica Light"/>
              </a:rPr>
              <a:t>build </a:t>
            </a:r>
            <a:r>
              <a:rPr lang="en-US" dirty="0">
                <a:latin typeface="Helvetica Light"/>
                <a:cs typeface="Helvetica Light"/>
              </a:rPr>
              <a:t>around a C </a:t>
            </a:r>
            <a:r>
              <a:rPr lang="en-US" dirty="0" smtClean="0">
                <a:latin typeface="Helvetica Light"/>
                <a:cs typeface="Helvetica Light"/>
              </a:rPr>
              <a:t>array with pointers </a:t>
            </a:r>
            <a:r>
              <a:rPr lang="en-US" dirty="0">
                <a:latin typeface="Helvetica Light"/>
                <a:cs typeface="Helvetica Light"/>
              </a:rPr>
              <a:t>to a contiguous data buffer of </a:t>
            </a:r>
            <a:r>
              <a:rPr lang="en-US" dirty="0" smtClean="0">
                <a:latin typeface="Helvetica Light"/>
                <a:cs typeface="Helvetica Light"/>
              </a:rPr>
              <a:t>values</a:t>
            </a:r>
          </a:p>
          <a:p>
            <a:pPr marL="285750" indent="-285750">
              <a:buFont typeface="Wingdings" charset="2"/>
              <a:buChar char="Ø"/>
            </a:pPr>
            <a:r>
              <a:rPr lang="en-US" dirty="0" smtClean="0">
                <a:latin typeface="Helvetica Light"/>
                <a:cs typeface="Helvetica Light"/>
              </a:rPr>
              <a:t>Linear algebra functions</a:t>
            </a:r>
          </a:p>
          <a:p>
            <a:pPr marL="285750" indent="-285750">
              <a:buFont typeface="Wingdings" charset="2"/>
              <a:buChar char="Ø"/>
            </a:pPr>
            <a:r>
              <a:rPr lang="en-US" dirty="0" smtClean="0">
                <a:latin typeface="Helvetica Light"/>
                <a:cs typeface="Helvetica Light"/>
              </a:rPr>
              <a:t>Fancy indexing</a:t>
            </a:r>
          </a:p>
          <a:p>
            <a:pPr marL="285750" indent="-285750">
              <a:buFont typeface="Wingdings" charset="2"/>
              <a:buChar char="Ø"/>
            </a:pPr>
            <a:r>
              <a:rPr lang="is-IS" dirty="0" smtClean="0">
                <a:latin typeface="Helvetica Light"/>
                <a:cs typeface="Helvetica Light"/>
              </a:rPr>
              <a:t>…</a:t>
            </a:r>
            <a:endParaRPr lang="en-US" dirty="0">
              <a:latin typeface="Helvetica Light"/>
              <a:cs typeface="Helvetica Light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298348" y="943767"/>
            <a:ext cx="3890211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&gt;&gt;&gt; import </a:t>
            </a:r>
            <a:r>
              <a:rPr lang="en-US" sz="1200" dirty="0" err="1"/>
              <a:t>numpy</a:t>
            </a:r>
            <a:endParaRPr lang="en-US" sz="1200" dirty="0"/>
          </a:p>
          <a:p>
            <a:r>
              <a:rPr lang="cs-CZ" sz="1200" dirty="0"/>
              <a:t>&gt;&gt;&gt; ary = </a:t>
            </a:r>
            <a:r>
              <a:rPr lang="cs-CZ" sz="1200" dirty="0" err="1"/>
              <a:t>numpy.array</a:t>
            </a:r>
            <a:r>
              <a:rPr lang="cs-CZ" sz="1200" dirty="0"/>
              <a:t>([7, 8, 9, 10, 11])</a:t>
            </a:r>
          </a:p>
          <a:p>
            <a:r>
              <a:rPr lang="en-US" sz="1200" dirty="0"/>
              <a:t>&gt;&gt;&gt; </a:t>
            </a:r>
            <a:r>
              <a:rPr lang="en-US" sz="1200" dirty="0" err="1"/>
              <a:t>ary</a:t>
            </a:r>
            <a:r>
              <a:rPr lang="en-US" sz="1200" dirty="0"/>
              <a:t>[[2, 4]]</a:t>
            </a:r>
          </a:p>
          <a:p>
            <a:r>
              <a:rPr lang="cs-CZ" sz="1200" dirty="0" err="1"/>
              <a:t>array</a:t>
            </a:r>
            <a:r>
              <a:rPr lang="cs-CZ" sz="1200" dirty="0"/>
              <a:t>([ 9, 11])</a:t>
            </a:r>
          </a:p>
          <a:p>
            <a:r>
              <a:rPr lang="cs-CZ" sz="1200" dirty="0"/>
              <a:t>&gt;&gt;&gt; </a:t>
            </a:r>
            <a:r>
              <a:rPr lang="cs-CZ" sz="1200" dirty="0" err="1"/>
              <a:t>lst</a:t>
            </a:r>
            <a:r>
              <a:rPr lang="cs-CZ" sz="1200" dirty="0"/>
              <a:t> = list([7, 8, 9, 10, 11])</a:t>
            </a:r>
          </a:p>
          <a:p>
            <a:r>
              <a:rPr lang="en-US" sz="1200" dirty="0"/>
              <a:t>&gt;&gt;&gt; </a:t>
            </a:r>
            <a:r>
              <a:rPr lang="en-US" sz="1200" dirty="0" err="1"/>
              <a:t>lst</a:t>
            </a:r>
            <a:r>
              <a:rPr lang="en-US" sz="1200" dirty="0"/>
              <a:t>[2, 4]]</a:t>
            </a:r>
          </a:p>
          <a:p>
            <a:r>
              <a:rPr lang="en-US" sz="1200" dirty="0" smtClean="0"/>
              <a:t>&gt;</a:t>
            </a:r>
            <a:r>
              <a:rPr lang="en-US" sz="1200" dirty="0"/>
              <a:t>&gt;&gt; </a:t>
            </a:r>
            <a:r>
              <a:rPr lang="en-US" sz="1200" dirty="0" err="1"/>
              <a:t>lst</a:t>
            </a:r>
            <a:r>
              <a:rPr lang="en-US" sz="1200" dirty="0"/>
              <a:t>[[2, 4]]</a:t>
            </a:r>
          </a:p>
          <a:p>
            <a:r>
              <a:rPr lang="en-US" sz="1200" dirty="0" err="1"/>
              <a:t>Traceback</a:t>
            </a:r>
            <a:r>
              <a:rPr lang="en-US" sz="1200" dirty="0"/>
              <a:t> (most recent call last):</a:t>
            </a:r>
          </a:p>
          <a:p>
            <a:r>
              <a:rPr lang="en-US" sz="1200" dirty="0"/>
              <a:t>  File "&lt;</a:t>
            </a:r>
            <a:r>
              <a:rPr lang="en-US" sz="1200" dirty="0" err="1"/>
              <a:t>stdin</a:t>
            </a:r>
            <a:r>
              <a:rPr lang="en-US" sz="1200" dirty="0"/>
              <a:t>&gt;", line 1, in &lt;module&gt;</a:t>
            </a:r>
          </a:p>
          <a:p>
            <a:r>
              <a:rPr lang="en-US" sz="1200" dirty="0" err="1"/>
              <a:t>TypeError</a:t>
            </a:r>
            <a:r>
              <a:rPr lang="en-US" sz="1200" dirty="0"/>
              <a:t>: list indices must be </a:t>
            </a:r>
            <a:endParaRPr lang="en-US" sz="1200" dirty="0" smtClean="0"/>
          </a:p>
          <a:p>
            <a:r>
              <a:rPr lang="en-US" sz="1200" dirty="0" smtClean="0"/>
              <a:t>integers </a:t>
            </a:r>
            <a:r>
              <a:rPr lang="en-US" sz="1200" dirty="0"/>
              <a:t>or slices, not </a:t>
            </a:r>
            <a:r>
              <a:rPr lang="en-US" sz="1200" dirty="0" smtClean="0"/>
              <a:t>list</a:t>
            </a:r>
            <a:endParaRPr lang="en-US" sz="1200" dirty="0"/>
          </a:p>
        </p:txBody>
      </p:sp>
      <p:pic>
        <p:nvPicPr>
          <p:cNvPr id="8" name="Picture 7" descr="array_vs_lis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368" y="2501688"/>
            <a:ext cx="5347368" cy="2983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4905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/>
              <a:t>SciPy</a:t>
            </a:r>
            <a:r>
              <a:rPr lang="en-US" b="1" dirty="0" smtClean="0"/>
              <a:t> </a:t>
            </a:r>
            <a:r>
              <a:rPr lang="en-US" b="1" dirty="0"/>
              <a:t>Sparse Matrices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882315" y="1794584"/>
            <a:ext cx="767080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Andale Mono"/>
                <a:cs typeface="Andale Mono"/>
              </a:rPr>
              <a:t>&gt;&gt;&gt; from </a:t>
            </a:r>
            <a:r>
              <a:rPr lang="en-US" dirty="0" err="1">
                <a:latin typeface="Andale Mono"/>
                <a:cs typeface="Andale Mono"/>
              </a:rPr>
              <a:t>scipy</a:t>
            </a:r>
            <a:r>
              <a:rPr lang="en-US" dirty="0">
                <a:latin typeface="Andale Mono"/>
                <a:cs typeface="Andale Mono"/>
              </a:rPr>
              <a:t> import sparse</a:t>
            </a:r>
          </a:p>
          <a:p>
            <a:r>
              <a:rPr lang="en-US" dirty="0">
                <a:latin typeface="Andale Mono"/>
                <a:cs typeface="Andale Mono"/>
              </a:rPr>
              <a:t>&gt;&gt;&gt; </a:t>
            </a:r>
            <a:r>
              <a:rPr lang="en-US" dirty="0" err="1">
                <a:latin typeface="Andale Mono"/>
                <a:cs typeface="Andale Mono"/>
              </a:rPr>
              <a:t>mtx</a:t>
            </a:r>
            <a:r>
              <a:rPr lang="en-US" dirty="0">
                <a:latin typeface="Andale Mono"/>
                <a:cs typeface="Andale Mono"/>
              </a:rPr>
              <a:t> </a:t>
            </a:r>
            <a:r>
              <a:rPr lang="en-US" dirty="0" smtClean="0">
                <a:latin typeface="Andale Mono"/>
                <a:cs typeface="Andale Mono"/>
              </a:rPr>
              <a:t>= </a:t>
            </a:r>
            <a:r>
              <a:rPr lang="en-US" dirty="0" err="1" smtClean="0">
                <a:latin typeface="Andale Mono"/>
                <a:cs typeface="Andale Mono"/>
              </a:rPr>
              <a:t>sparse.lil_matrix</a:t>
            </a:r>
            <a:r>
              <a:rPr lang="en-US" dirty="0">
                <a:latin typeface="Andale Mono"/>
                <a:cs typeface="Andale Mono"/>
              </a:rPr>
              <a:t>([[0, 1, 2, 0], </a:t>
            </a:r>
          </a:p>
          <a:p>
            <a:r>
              <a:rPr lang="de-DE" dirty="0">
                <a:latin typeface="Andale Mono"/>
                <a:cs typeface="Andale Mono"/>
              </a:rPr>
              <a:t>...                          [3, 0, 1, 0], </a:t>
            </a:r>
          </a:p>
          <a:p>
            <a:r>
              <a:rPr lang="de-DE" dirty="0">
                <a:latin typeface="Andale Mono"/>
                <a:cs typeface="Andale Mono"/>
              </a:rPr>
              <a:t>...                          [1, 0, 0, 1]])</a:t>
            </a:r>
          </a:p>
          <a:p>
            <a:r>
              <a:rPr lang="pt-BR" dirty="0">
                <a:latin typeface="Andale Mono"/>
                <a:cs typeface="Andale Mono"/>
              </a:rPr>
              <a:t>&gt;&gt;&gt; </a:t>
            </a:r>
            <a:r>
              <a:rPr lang="pt-BR" dirty="0" err="1">
                <a:latin typeface="Andale Mono"/>
                <a:cs typeface="Andale Mono"/>
              </a:rPr>
              <a:t>print</a:t>
            </a:r>
            <a:r>
              <a:rPr lang="pt-BR" dirty="0">
                <a:latin typeface="Andale Mono"/>
                <a:cs typeface="Andale Mono"/>
              </a:rPr>
              <a:t>(</a:t>
            </a:r>
            <a:r>
              <a:rPr lang="pt-BR" dirty="0" err="1">
                <a:latin typeface="Andale Mono"/>
                <a:cs typeface="Andale Mono"/>
              </a:rPr>
              <a:t>mtx</a:t>
            </a:r>
            <a:r>
              <a:rPr lang="pt-BR" dirty="0">
                <a:latin typeface="Andale Mono"/>
                <a:cs typeface="Andale Mono"/>
              </a:rPr>
              <a:t>)</a:t>
            </a:r>
          </a:p>
          <a:p>
            <a:r>
              <a:rPr lang="is-IS" dirty="0">
                <a:latin typeface="Andale Mono"/>
                <a:cs typeface="Andale Mono"/>
              </a:rPr>
              <a:t>  (0, 1)	1</a:t>
            </a:r>
          </a:p>
          <a:p>
            <a:r>
              <a:rPr lang="is-IS" dirty="0">
                <a:latin typeface="Andale Mono"/>
                <a:cs typeface="Andale Mono"/>
              </a:rPr>
              <a:t>  (0, 2)	2</a:t>
            </a:r>
          </a:p>
          <a:p>
            <a:r>
              <a:rPr lang="is-IS" dirty="0">
                <a:latin typeface="Andale Mono"/>
                <a:cs typeface="Andale Mono"/>
              </a:rPr>
              <a:t>  (1, 0)	3</a:t>
            </a:r>
          </a:p>
          <a:p>
            <a:r>
              <a:rPr lang="is-IS" dirty="0">
                <a:latin typeface="Andale Mono"/>
                <a:cs typeface="Andale Mono"/>
              </a:rPr>
              <a:t>  (1, 2)	1</a:t>
            </a:r>
          </a:p>
          <a:p>
            <a:r>
              <a:rPr lang="is-IS" dirty="0">
                <a:latin typeface="Andale Mono"/>
                <a:cs typeface="Andale Mono"/>
              </a:rPr>
              <a:t>  (2, 0)	1</a:t>
            </a:r>
          </a:p>
          <a:p>
            <a:r>
              <a:rPr lang="is-IS" dirty="0">
                <a:latin typeface="Andale Mono"/>
                <a:cs typeface="Andale Mono"/>
              </a:rPr>
              <a:t>  (2, 3)	</a:t>
            </a:r>
            <a:r>
              <a:rPr lang="is-IS" dirty="0" smtClean="0">
                <a:latin typeface="Andale Mono"/>
                <a:cs typeface="Andale Mono"/>
              </a:rPr>
              <a:t>1</a:t>
            </a:r>
            <a:endParaRPr lang="de-DE" dirty="0" smtClean="0">
              <a:latin typeface="Andale Mono"/>
              <a:cs typeface="Andale Mono"/>
            </a:endParaRPr>
          </a:p>
          <a:p>
            <a:r>
              <a:rPr lang="de-DE" dirty="0" smtClean="0">
                <a:latin typeface="Andale Mono"/>
                <a:cs typeface="Andale Mono"/>
              </a:rPr>
              <a:t>&gt;</a:t>
            </a:r>
            <a:r>
              <a:rPr lang="de-DE" dirty="0">
                <a:latin typeface="Andale Mono"/>
                <a:cs typeface="Andale Mono"/>
              </a:rPr>
              <a:t>&gt;&gt; </a:t>
            </a:r>
            <a:r>
              <a:rPr lang="de-DE" dirty="0" err="1">
                <a:latin typeface="Andale Mono"/>
                <a:cs typeface="Andale Mono"/>
              </a:rPr>
              <a:t>print</a:t>
            </a:r>
            <a:r>
              <a:rPr lang="de-DE" dirty="0">
                <a:latin typeface="Andale Mono"/>
                <a:cs typeface="Andale Mono"/>
              </a:rPr>
              <a:t>(</a:t>
            </a:r>
            <a:r>
              <a:rPr lang="de-DE" dirty="0" err="1">
                <a:latin typeface="Andale Mono"/>
                <a:cs typeface="Andale Mono"/>
              </a:rPr>
              <a:t>mtx.toarray</a:t>
            </a:r>
            <a:r>
              <a:rPr lang="de-DE" dirty="0">
                <a:latin typeface="Andale Mono"/>
                <a:cs typeface="Andale Mono"/>
              </a:rPr>
              <a:t>()) </a:t>
            </a:r>
          </a:p>
          <a:p>
            <a:r>
              <a:rPr lang="cs-CZ" dirty="0">
                <a:latin typeface="Andale Mono"/>
                <a:cs typeface="Andale Mono"/>
              </a:rPr>
              <a:t>[[0 1 2 0]</a:t>
            </a:r>
          </a:p>
          <a:p>
            <a:r>
              <a:rPr lang="pt-BR" dirty="0">
                <a:latin typeface="Andale Mono"/>
                <a:cs typeface="Andale Mono"/>
              </a:rPr>
              <a:t> [3 0 1 0]</a:t>
            </a:r>
          </a:p>
          <a:p>
            <a:r>
              <a:rPr lang="pt-BR" dirty="0">
                <a:latin typeface="Andale Mono"/>
                <a:cs typeface="Andale Mono"/>
              </a:rPr>
              <a:t> [1 0 0 1]</a:t>
            </a:r>
            <a:r>
              <a:rPr lang="pt-BR" dirty="0" smtClean="0">
                <a:latin typeface="Andale Mono"/>
                <a:cs typeface="Andale Mono"/>
              </a:rPr>
              <a:t>]</a:t>
            </a:r>
            <a:endParaRPr lang="pt-BR" dirty="0">
              <a:latin typeface="Andale Mono"/>
              <a:cs typeface="Andale Mono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82315" y="1119378"/>
            <a:ext cx="45452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Helvetica Light"/>
                <a:cs typeface="Helvetica Light"/>
              </a:rPr>
              <a:t>List of Lists (LIL) example</a:t>
            </a:r>
          </a:p>
        </p:txBody>
      </p:sp>
    </p:spTree>
    <p:extLst>
      <p:ext uri="{BB962C8B-B14F-4D97-AF65-F5344CB8AC3E}">
        <p14:creationId xmlns:p14="http://schemas.microsoft.com/office/powerpoint/2010/main" val="27503655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m</a:t>
            </a:r>
            <a:r>
              <a:rPr lang="en-US" b="1" dirty="0" err="1" smtClean="0"/>
              <a:t>atplotlib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60422" y="943767"/>
            <a:ext cx="9224210" cy="2862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Andale Mono"/>
                <a:cs typeface="Andale Mono"/>
              </a:rPr>
              <a:t>&gt;&gt;&gt; import </a:t>
            </a:r>
            <a:r>
              <a:rPr lang="en-US" dirty="0" err="1">
                <a:latin typeface="Andale Mono"/>
                <a:cs typeface="Andale Mono"/>
              </a:rPr>
              <a:t>matplotlib.pyplot</a:t>
            </a:r>
            <a:r>
              <a:rPr lang="en-US" dirty="0">
                <a:latin typeface="Andale Mono"/>
                <a:cs typeface="Andale Mono"/>
              </a:rPr>
              <a:t> as </a:t>
            </a:r>
            <a:r>
              <a:rPr lang="en-US" dirty="0" err="1">
                <a:latin typeface="Andale Mono"/>
                <a:cs typeface="Andale Mono"/>
              </a:rPr>
              <a:t>plt</a:t>
            </a:r>
            <a:endParaRPr lang="en-US" dirty="0">
              <a:latin typeface="Andale Mono"/>
              <a:cs typeface="Andale Mono"/>
            </a:endParaRPr>
          </a:p>
          <a:p>
            <a:r>
              <a:rPr lang="en-US" dirty="0" smtClean="0">
                <a:latin typeface="Andale Mono"/>
                <a:cs typeface="Andale Mono"/>
              </a:rPr>
              <a:t>&gt;&gt;&gt; import </a:t>
            </a:r>
            <a:r>
              <a:rPr lang="en-US" dirty="0" err="1">
                <a:latin typeface="Andale Mono"/>
                <a:cs typeface="Andale Mono"/>
              </a:rPr>
              <a:t>numpy</a:t>
            </a:r>
            <a:r>
              <a:rPr lang="en-US" dirty="0">
                <a:latin typeface="Andale Mono"/>
                <a:cs typeface="Andale Mono"/>
              </a:rPr>
              <a:t> as </a:t>
            </a:r>
            <a:r>
              <a:rPr lang="en-US" dirty="0" err="1">
                <a:latin typeface="Andale Mono"/>
                <a:cs typeface="Andale Mono"/>
              </a:rPr>
              <a:t>np</a:t>
            </a:r>
            <a:endParaRPr lang="en-US" dirty="0">
              <a:latin typeface="Andale Mono"/>
              <a:cs typeface="Andale Mono"/>
            </a:endParaRPr>
          </a:p>
          <a:p>
            <a:r>
              <a:rPr lang="en-US" dirty="0" smtClean="0">
                <a:latin typeface="Andale Mono"/>
                <a:cs typeface="Andale Mono"/>
              </a:rPr>
              <a:t>&gt;&gt;&gt;</a:t>
            </a:r>
            <a:endParaRPr lang="en-US" dirty="0">
              <a:latin typeface="Andale Mono"/>
              <a:cs typeface="Andale Mono"/>
            </a:endParaRPr>
          </a:p>
          <a:p>
            <a:r>
              <a:rPr lang="en-US" dirty="0" smtClean="0">
                <a:latin typeface="Andale Mono"/>
                <a:cs typeface="Andale Mono"/>
              </a:rPr>
              <a:t>&gt;&gt;&gt; mu</a:t>
            </a:r>
            <a:r>
              <a:rPr lang="en-US" dirty="0">
                <a:latin typeface="Andale Mono"/>
                <a:cs typeface="Andale Mono"/>
              </a:rPr>
              <a:t>, sigma = 200, 25</a:t>
            </a:r>
          </a:p>
          <a:p>
            <a:r>
              <a:rPr lang="en-US" dirty="0" smtClean="0">
                <a:latin typeface="Andale Mono"/>
                <a:cs typeface="Andale Mono"/>
              </a:rPr>
              <a:t>&gt;&gt;&gt; x </a:t>
            </a:r>
            <a:r>
              <a:rPr lang="en-US" dirty="0">
                <a:latin typeface="Andale Mono"/>
                <a:cs typeface="Andale Mono"/>
              </a:rPr>
              <a:t>= mu + sigma*</a:t>
            </a:r>
            <a:r>
              <a:rPr lang="en-US" dirty="0" err="1">
                <a:latin typeface="Andale Mono"/>
                <a:cs typeface="Andale Mono"/>
              </a:rPr>
              <a:t>np.random.randn</a:t>
            </a:r>
            <a:r>
              <a:rPr lang="en-US" dirty="0">
                <a:latin typeface="Andale Mono"/>
                <a:cs typeface="Andale Mono"/>
              </a:rPr>
              <a:t>(10000)</a:t>
            </a:r>
          </a:p>
          <a:p>
            <a:r>
              <a:rPr lang="en-US" dirty="0" smtClean="0">
                <a:latin typeface="Andale Mono"/>
                <a:cs typeface="Andale Mono"/>
              </a:rPr>
              <a:t>&gt;&gt;&gt; </a:t>
            </a:r>
            <a:r>
              <a:rPr lang="en-US" dirty="0" err="1" smtClean="0">
                <a:latin typeface="Andale Mono"/>
                <a:cs typeface="Andale Mono"/>
              </a:rPr>
              <a:t>plt.hist</a:t>
            </a:r>
            <a:r>
              <a:rPr lang="en-US" dirty="0">
                <a:latin typeface="Andale Mono"/>
                <a:cs typeface="Andale Mono"/>
              </a:rPr>
              <a:t>(x, 20, normed=1, </a:t>
            </a:r>
          </a:p>
          <a:p>
            <a:r>
              <a:rPr lang="en-US" dirty="0" smtClean="0">
                <a:latin typeface="Andale Mono"/>
                <a:cs typeface="Andale Mono"/>
              </a:rPr>
              <a:t>...         </a:t>
            </a:r>
            <a:r>
              <a:rPr lang="en-US" dirty="0" err="1">
                <a:latin typeface="Andale Mono"/>
                <a:cs typeface="Andale Mono"/>
              </a:rPr>
              <a:t>histtype</a:t>
            </a:r>
            <a:r>
              <a:rPr lang="en-US" dirty="0">
                <a:latin typeface="Andale Mono"/>
                <a:cs typeface="Andale Mono"/>
              </a:rPr>
              <a:t>='</a:t>
            </a:r>
            <a:r>
              <a:rPr lang="en-US" dirty="0" err="1">
                <a:latin typeface="Andale Mono"/>
                <a:cs typeface="Andale Mono"/>
              </a:rPr>
              <a:t>stepfilled</a:t>
            </a:r>
            <a:r>
              <a:rPr lang="en-US" dirty="0">
                <a:latin typeface="Andale Mono"/>
                <a:cs typeface="Andale Mono"/>
              </a:rPr>
              <a:t>', </a:t>
            </a:r>
          </a:p>
          <a:p>
            <a:r>
              <a:rPr lang="en-US" dirty="0">
                <a:latin typeface="Andale Mono"/>
                <a:cs typeface="Andale Mono"/>
              </a:rPr>
              <a:t>...</a:t>
            </a:r>
            <a:r>
              <a:rPr lang="en-US" dirty="0" smtClean="0">
                <a:latin typeface="Andale Mono"/>
                <a:cs typeface="Andale Mono"/>
              </a:rPr>
              <a:t>         </a:t>
            </a:r>
            <a:r>
              <a:rPr lang="en-US" dirty="0" err="1">
                <a:latin typeface="Andale Mono"/>
                <a:cs typeface="Andale Mono"/>
              </a:rPr>
              <a:t>facecolor</a:t>
            </a:r>
            <a:r>
              <a:rPr lang="en-US" dirty="0">
                <a:latin typeface="Andale Mono"/>
                <a:cs typeface="Andale Mono"/>
              </a:rPr>
              <a:t>='b', </a:t>
            </a:r>
          </a:p>
          <a:p>
            <a:r>
              <a:rPr lang="en-US" dirty="0">
                <a:latin typeface="Andale Mono"/>
                <a:cs typeface="Andale Mono"/>
              </a:rPr>
              <a:t>...</a:t>
            </a:r>
            <a:r>
              <a:rPr lang="en-US" dirty="0" smtClean="0">
                <a:latin typeface="Andale Mono"/>
                <a:cs typeface="Andale Mono"/>
              </a:rPr>
              <a:t>         </a:t>
            </a:r>
            <a:r>
              <a:rPr lang="en-US" dirty="0">
                <a:latin typeface="Andale Mono"/>
                <a:cs typeface="Andale Mono"/>
              </a:rPr>
              <a:t>alpha=0.75)</a:t>
            </a:r>
          </a:p>
          <a:p>
            <a:r>
              <a:rPr lang="en-US" dirty="0" smtClean="0">
                <a:latin typeface="Andale Mono"/>
                <a:cs typeface="Andale Mono"/>
              </a:rPr>
              <a:t>&gt;&gt;&gt; </a:t>
            </a:r>
            <a:r>
              <a:rPr lang="en-US" dirty="0" err="1" smtClean="0">
                <a:latin typeface="Andale Mono"/>
                <a:cs typeface="Andale Mono"/>
              </a:rPr>
              <a:t>plt.show</a:t>
            </a:r>
            <a:r>
              <a:rPr lang="en-US" dirty="0">
                <a:latin typeface="Andale Mono"/>
                <a:cs typeface="Andale Mono"/>
              </a:rPr>
              <a:t>()</a:t>
            </a:r>
          </a:p>
        </p:txBody>
      </p:sp>
      <p:pic>
        <p:nvPicPr>
          <p:cNvPr id="2" name="Picture 1" descr="figure_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7587" y="2843564"/>
            <a:ext cx="4069213" cy="3051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3333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1 Session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200" y="789313"/>
            <a:ext cx="8654650" cy="5127144"/>
          </a:xfrm>
        </p:spPr>
        <p:txBody>
          <a:bodyPr>
            <a:noAutofit/>
          </a:bodyPr>
          <a:lstStyle/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rgbClr val="7F7F7F"/>
                </a:solidFill>
              </a:rPr>
              <a:t>01 Introduction to machine learning with sample </a:t>
            </a:r>
            <a:r>
              <a:rPr lang="en-US" sz="1800" dirty="0" smtClean="0">
                <a:solidFill>
                  <a:srgbClr val="7F7F7F"/>
                </a:solidFill>
              </a:rPr>
              <a:t>applications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02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Scientific Computing Tools for Python: NumPy,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SciPy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, and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matplotlib</a:t>
            </a: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lnSpc>
                <a:spcPct val="140000"/>
              </a:lnSpc>
              <a:buNone/>
            </a:pPr>
            <a:r>
              <a:rPr lang="en-US" sz="1800" b="1" dirty="0">
                <a:latin typeface="Helvetica"/>
                <a:cs typeface="Helvetica"/>
              </a:rPr>
              <a:t>03 Data formats, preparation, and representation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04 Supervised learning: Training and test data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05 Supervised learning: Estimators for classification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06 Supervised learning: Estimators for regression analysis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07 Unsupervised learning: Unsupervised Transformers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08 Unsupervised learning: Clustering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09 The scikit-learn estimator interface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10 Preparing a real-world dataset (titanic)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11 Working with text data via the bag-of-words model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12 Application: SMS spam </a:t>
            </a: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classification</a:t>
            </a: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930757" y="249440"/>
            <a:ext cx="19370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9:00 AM - 3:00 PM</a:t>
            </a: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4123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8" name="Picture 7" descr="iris_setos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264" y="1149016"/>
            <a:ext cx="2825865" cy="2246563"/>
          </a:xfrm>
          <a:prstGeom prst="rect">
            <a:avLst/>
          </a:prstGeom>
        </p:spPr>
      </p:pic>
      <p:pic>
        <p:nvPicPr>
          <p:cNvPr id="9" name="Picture 8" descr="iris_versicolor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799" y="820487"/>
            <a:ext cx="3810000" cy="3492500"/>
          </a:xfrm>
          <a:prstGeom prst="rect">
            <a:avLst/>
          </a:prstGeom>
        </p:spPr>
      </p:pic>
      <p:pic>
        <p:nvPicPr>
          <p:cNvPr id="10" name="Picture 9" descr="iris_virginica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0846" y="2843411"/>
            <a:ext cx="2712838" cy="271283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467633" y="4312987"/>
            <a:ext cx="24998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Helvetica Light"/>
                <a:cs typeface="Helvetica Light"/>
              </a:rPr>
              <a:t>Iris-</a:t>
            </a:r>
            <a:r>
              <a:rPr lang="en-US" sz="2400" dirty="0" err="1" smtClean="0">
                <a:latin typeface="Helvetica Light"/>
                <a:cs typeface="Helvetica Light"/>
              </a:rPr>
              <a:t>Versicolor</a:t>
            </a:r>
            <a:endParaRPr lang="en-US" sz="2400" dirty="0" smtClean="0">
              <a:latin typeface="Helvetica Light"/>
              <a:cs typeface="Helvetica Ligh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935748" y="5529513"/>
            <a:ext cx="24998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Helvetica Light"/>
                <a:cs typeface="Helvetica Light"/>
              </a:rPr>
              <a:t>Iris-</a:t>
            </a:r>
            <a:r>
              <a:rPr lang="en-US" sz="2400" dirty="0" err="1" smtClean="0">
                <a:latin typeface="Helvetica Light"/>
                <a:cs typeface="Helvetica Light"/>
              </a:rPr>
              <a:t>Setosa</a:t>
            </a:r>
            <a:endParaRPr lang="en-US" sz="2400" dirty="0" smtClean="0">
              <a:latin typeface="Helvetica Light"/>
              <a:cs typeface="Helvetica Ligh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-279776" y="712934"/>
            <a:ext cx="24998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Helvetica Light"/>
                <a:cs typeface="Helvetica Light"/>
              </a:rPr>
              <a:t>Iris-</a:t>
            </a:r>
            <a:r>
              <a:rPr lang="en-US" sz="2400" dirty="0" err="1" smtClean="0">
                <a:latin typeface="Helvetica Light"/>
                <a:cs typeface="Helvetica Light"/>
              </a:rPr>
              <a:t>Setosa</a:t>
            </a:r>
            <a:endParaRPr lang="en-US" sz="2400" dirty="0" smtClean="0">
              <a:latin typeface="Helvetica Light"/>
              <a:cs typeface="Helvetica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Iris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3032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Digits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5" name="Picture 4" descr="Unknow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7164" y="943767"/>
            <a:ext cx="5198310" cy="5198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1018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Generating Synthetic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108824" y="1005673"/>
            <a:ext cx="66490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Andale Mono"/>
                <a:cs typeface="Andale Mono"/>
              </a:rPr>
              <a:t>from </a:t>
            </a:r>
            <a:r>
              <a:rPr lang="en-US" sz="2400" dirty="0" err="1">
                <a:latin typeface="Andale Mono"/>
                <a:cs typeface="Andale Mono"/>
              </a:rPr>
              <a:t>sklearn.datasets</a:t>
            </a:r>
            <a:r>
              <a:rPr lang="en-US" sz="2400" dirty="0">
                <a:latin typeface="Andale Mono"/>
                <a:cs typeface="Andale Mono"/>
              </a:rPr>
              <a:t> import </a:t>
            </a:r>
            <a:r>
              <a:rPr lang="en-US" sz="2400" dirty="0" smtClean="0">
                <a:latin typeface="Andale Mono"/>
                <a:cs typeface="Andale Mono"/>
              </a:rPr>
              <a:t>make_</a:t>
            </a:r>
            <a:r>
              <a:rPr lang="is-IS" sz="2400" dirty="0" smtClean="0">
                <a:latin typeface="Andale Mono"/>
                <a:cs typeface="Andale Mono"/>
              </a:rPr>
              <a:t>…</a:t>
            </a:r>
            <a:endParaRPr lang="en-US" sz="2400" dirty="0">
              <a:latin typeface="Andale Mono"/>
              <a:cs typeface="Andale Mono"/>
            </a:endParaRPr>
          </a:p>
        </p:txBody>
      </p:sp>
      <p:pic>
        <p:nvPicPr>
          <p:cNvPr id="6" name="Picture 5" descr="s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3851" y="1467338"/>
            <a:ext cx="6686885" cy="4457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9751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1 Session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200" y="789313"/>
            <a:ext cx="8654650" cy="5127144"/>
          </a:xfrm>
        </p:spPr>
        <p:txBody>
          <a:bodyPr>
            <a:noAutofit/>
          </a:bodyPr>
          <a:lstStyle/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rgbClr val="7F7F7F"/>
                </a:solidFill>
              </a:rPr>
              <a:t>01 Introduction to machine learning with sample </a:t>
            </a:r>
            <a:r>
              <a:rPr lang="en-US" sz="1800" dirty="0" smtClean="0">
                <a:solidFill>
                  <a:srgbClr val="7F7F7F"/>
                </a:solidFill>
              </a:rPr>
              <a:t>applications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02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Scientific Computing Tools for Python: NumPy,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SciPy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, and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matplotlib</a:t>
            </a: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03 Data formats, preparation, and representation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b="1" dirty="0">
                <a:latin typeface="Helvetica"/>
                <a:cs typeface="Helvetica"/>
              </a:rPr>
              <a:t>04 Supervised learning: Training and test data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05 Supervised learning: Estimators for classification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06 Supervised learning: Estimators for regression analysis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07 Unsupervised learning: Unsupervised Transformers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08 Unsupervised learning: Clustering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09 The scikit-learn estimator interface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10 Preparing a real-world dataset (titanic)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11 Working with text data via the bag-of-words model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12 Application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: SMS spam classification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6930757" y="249440"/>
            <a:ext cx="19370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9:00 AM - 3:00 PM</a:t>
            </a: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976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you will learn about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00554"/>
            <a:ext cx="8229600" cy="5025381"/>
          </a:xfrm>
        </p:spPr>
        <p:txBody>
          <a:bodyPr>
            <a:normAutofit/>
          </a:bodyPr>
          <a:lstStyle/>
          <a:p>
            <a:r>
              <a:rPr lang="en-US" sz="2400" dirty="0" smtClean="0"/>
              <a:t>What kind of problems you apply machine learning to</a:t>
            </a:r>
          </a:p>
          <a:p>
            <a:r>
              <a:rPr lang="en-US" sz="2400" dirty="0" smtClean="0"/>
              <a:t>Python scientific computing ecosystem</a:t>
            </a:r>
          </a:p>
          <a:p>
            <a:r>
              <a:rPr lang="en-US" sz="2400" dirty="0" smtClean="0"/>
              <a:t>How the </a:t>
            </a:r>
            <a:r>
              <a:rPr lang="en-US" sz="2400" b="1" dirty="0" smtClean="0">
                <a:latin typeface="Helvetica "/>
                <a:cs typeface="Helvetica "/>
              </a:rPr>
              <a:t>data should be shaped </a:t>
            </a:r>
            <a:r>
              <a:rPr lang="en-US" sz="2400" dirty="0" smtClean="0"/>
              <a:t>for </a:t>
            </a:r>
            <a:r>
              <a:rPr lang="en-US" sz="2400" dirty="0" err="1" smtClean="0"/>
              <a:t>sklearn</a:t>
            </a:r>
            <a:endParaRPr lang="en-US" sz="2400" dirty="0" smtClean="0"/>
          </a:p>
          <a:p>
            <a:r>
              <a:rPr lang="en-US" sz="2400" dirty="0" smtClean="0"/>
              <a:t>The </a:t>
            </a:r>
            <a:r>
              <a:rPr lang="en-US" sz="2400" dirty="0" err="1" smtClean="0"/>
              <a:t>sklearn</a:t>
            </a:r>
            <a:r>
              <a:rPr lang="en-US" sz="2400" dirty="0" smtClean="0"/>
              <a:t> interface</a:t>
            </a:r>
          </a:p>
          <a:p>
            <a:r>
              <a:rPr lang="en-US" sz="2400" dirty="0" smtClean="0"/>
              <a:t>How to </a:t>
            </a:r>
            <a:r>
              <a:rPr lang="en-US" sz="2400" b="1" dirty="0" smtClean="0">
                <a:latin typeface="Helvetica "/>
                <a:cs typeface="Helvetica "/>
              </a:rPr>
              <a:t>build and use</a:t>
            </a:r>
            <a:r>
              <a:rPr lang="en-US" sz="2400" dirty="0" smtClean="0">
                <a:latin typeface="Helvetica "/>
                <a:cs typeface="Helvetica "/>
              </a:rPr>
              <a:t> </a:t>
            </a:r>
            <a:r>
              <a:rPr lang="en-US" sz="2400" dirty="0" err="1" smtClean="0"/>
              <a:t>sklearn</a:t>
            </a:r>
            <a:r>
              <a:rPr lang="en-US" sz="2400" dirty="0" smtClean="0"/>
              <a:t> ML models</a:t>
            </a:r>
          </a:p>
          <a:p>
            <a:pPr lvl="1"/>
            <a:r>
              <a:rPr lang="en-US" sz="2000" dirty="0" smtClean="0"/>
              <a:t>Both for </a:t>
            </a:r>
            <a:r>
              <a:rPr lang="en-US" sz="2000" b="1" dirty="0" smtClean="0"/>
              <a:t>supervised</a:t>
            </a:r>
            <a:r>
              <a:rPr lang="en-US" sz="2000" dirty="0" smtClean="0"/>
              <a:t> and </a:t>
            </a:r>
            <a:r>
              <a:rPr lang="en-US" sz="2000" b="1" dirty="0" smtClean="0"/>
              <a:t>unsupervised</a:t>
            </a:r>
            <a:r>
              <a:rPr lang="en-US" sz="2000" dirty="0" smtClean="0"/>
              <a:t> ML</a:t>
            </a:r>
          </a:p>
          <a:p>
            <a:r>
              <a:rPr lang="en-US" sz="2400" b="1" dirty="0" smtClean="0">
                <a:latin typeface="Helvetica "/>
                <a:cs typeface="Helvetica "/>
              </a:rPr>
              <a:t>Cross-validation </a:t>
            </a:r>
            <a:r>
              <a:rPr lang="en-US" sz="2400" dirty="0" smtClean="0"/>
              <a:t>and model overfitting/</a:t>
            </a:r>
            <a:r>
              <a:rPr lang="en-US" sz="2400" dirty="0" err="1" smtClean="0"/>
              <a:t>underfitting</a:t>
            </a:r>
            <a:endParaRPr lang="en-US" sz="2400" dirty="0" smtClean="0"/>
          </a:p>
          <a:p>
            <a:r>
              <a:rPr lang="en-US" sz="2400" b="1" dirty="0" smtClean="0">
                <a:latin typeface="Helvetica "/>
                <a:cs typeface="Helvetica "/>
              </a:rPr>
              <a:t>Hyperparameter optimization </a:t>
            </a:r>
            <a:r>
              <a:rPr lang="en-US" sz="2400" dirty="0" smtClean="0"/>
              <a:t>and grid search</a:t>
            </a:r>
          </a:p>
          <a:p>
            <a:r>
              <a:rPr lang="en-US" sz="2400" b="1" dirty="0" smtClean="0">
                <a:latin typeface="Helvetica "/>
                <a:cs typeface="Helvetica "/>
              </a:rPr>
              <a:t>Feature preprocessing </a:t>
            </a:r>
            <a:r>
              <a:rPr lang="en-US" sz="2400" dirty="0" smtClean="0"/>
              <a:t>in </a:t>
            </a:r>
            <a:r>
              <a:rPr lang="en-US" sz="2400" dirty="0" err="1" smtClean="0"/>
              <a:t>sklearn</a:t>
            </a:r>
            <a:endParaRPr lang="en-US" sz="2400" dirty="0" smtClean="0"/>
          </a:p>
          <a:p>
            <a:r>
              <a:rPr lang="en-US" sz="2400" dirty="0" smtClean="0"/>
              <a:t>Putting it all together with </a:t>
            </a:r>
            <a:r>
              <a:rPr lang="en-US" sz="2400" b="1" dirty="0" err="1" smtClean="0">
                <a:latin typeface="Helvetica "/>
                <a:cs typeface="Helvetica "/>
              </a:rPr>
              <a:t>sklearn</a:t>
            </a:r>
            <a:r>
              <a:rPr lang="en-US" sz="2400" b="1" dirty="0" smtClean="0">
                <a:latin typeface="Helvetica "/>
                <a:cs typeface="Helvetica "/>
              </a:rPr>
              <a:t> Pipelines</a:t>
            </a:r>
          </a:p>
          <a:p>
            <a:r>
              <a:rPr lang="en-US" sz="2400" i="1" dirty="0" smtClean="0"/>
              <a:t>Teaser:</a:t>
            </a:r>
            <a:r>
              <a:rPr lang="en-US" sz="2400" dirty="0" smtClean="0"/>
              <a:t> Automated machine learning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3443992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&amp; Test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994611" y="1457157"/>
            <a:ext cx="6999706" cy="548106"/>
          </a:xfrm>
          <a:prstGeom prst="rect">
            <a:avLst/>
          </a:prstGeom>
          <a:solidFill>
            <a:schemeClr val="accent3">
              <a:lumMod val="60000"/>
              <a:lumOff val="40000"/>
              <a:alpha val="49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94611" y="3006558"/>
            <a:ext cx="3965073" cy="548106"/>
          </a:xfrm>
          <a:prstGeom prst="rect">
            <a:avLst/>
          </a:prstGeom>
          <a:solidFill>
            <a:schemeClr val="accent1">
              <a:alpha val="49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959684" y="3674979"/>
            <a:ext cx="3034633" cy="548106"/>
          </a:xfrm>
          <a:prstGeom prst="rect">
            <a:avLst/>
          </a:prstGeom>
          <a:solidFill>
            <a:schemeClr val="accent2">
              <a:lumMod val="60000"/>
              <a:lumOff val="40000"/>
              <a:alpha val="49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994612" y="1470526"/>
            <a:ext cx="69997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Helvetica Light"/>
                <a:cs typeface="Helvetica Light"/>
              </a:rPr>
              <a:t>All Data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94612" y="3018076"/>
            <a:ext cx="39650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Helvetica Light"/>
                <a:cs typeface="Helvetica Light"/>
              </a:rPr>
              <a:t>Training Data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959684" y="3678991"/>
            <a:ext cx="30346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Helvetica Light"/>
                <a:cs typeface="Helvetica Light"/>
              </a:rPr>
              <a:t>Test Data</a:t>
            </a:r>
          </a:p>
        </p:txBody>
      </p:sp>
      <p:cxnSp>
        <p:nvCxnSpPr>
          <p:cNvPr id="12" name="Straight Arrow Connector 11"/>
          <p:cNvCxnSpPr>
            <a:stCxn id="6" idx="2"/>
          </p:cNvCxnSpPr>
          <p:nvPr/>
        </p:nvCxnSpPr>
        <p:spPr>
          <a:xfrm>
            <a:off x="4494464" y="2005263"/>
            <a:ext cx="1828799" cy="153603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6" idx="2"/>
            <a:endCxn id="7" idx="0"/>
          </p:cNvCxnSpPr>
          <p:nvPr/>
        </p:nvCxnSpPr>
        <p:spPr>
          <a:xfrm flipH="1">
            <a:off x="2977148" y="2005263"/>
            <a:ext cx="1517316" cy="100129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804785" y="4187507"/>
            <a:ext cx="2874211" cy="1403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 smtClean="0">
                <a:latin typeface="Helvetica Light"/>
                <a:cs typeface="Helvetica Light"/>
              </a:rPr>
              <a:t>Typically:</a:t>
            </a:r>
          </a:p>
          <a:p>
            <a:pPr marL="342900" indent="-342900">
              <a:lnSpc>
                <a:spcPct val="130000"/>
              </a:lnSpc>
              <a:buFont typeface="Wingdings" charset="2"/>
              <a:buChar char="Ø"/>
            </a:pPr>
            <a:r>
              <a:rPr lang="en-US" sz="2400" dirty="0" smtClean="0">
                <a:latin typeface="Helvetica Light"/>
                <a:cs typeface="Helvetica Light"/>
              </a:rPr>
              <a:t>75% : 25%</a:t>
            </a:r>
          </a:p>
          <a:p>
            <a:pPr marL="342900" indent="-342900">
              <a:lnSpc>
                <a:spcPct val="130000"/>
              </a:lnSpc>
              <a:buFont typeface="Wingdings" charset="2"/>
              <a:buChar char="Ø"/>
            </a:pPr>
            <a:r>
              <a:rPr lang="en-US" sz="2400" dirty="0" smtClean="0">
                <a:latin typeface="Helvetica Light"/>
                <a:cs typeface="Helvetica Light"/>
              </a:rPr>
              <a:t>2/3 : 1/3</a:t>
            </a:r>
          </a:p>
        </p:txBody>
      </p:sp>
    </p:spTree>
    <p:extLst>
      <p:ext uri="{BB962C8B-B14F-4D97-AF65-F5344CB8AC3E}">
        <p14:creationId xmlns:p14="http://schemas.microsoft.com/office/powerpoint/2010/main" val="40546743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Stratification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5" name="Picture 4" descr="iris-dist.svg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798" b="44797"/>
          <a:stretch/>
        </p:blipFill>
        <p:spPr>
          <a:xfrm>
            <a:off x="1043222" y="1221958"/>
            <a:ext cx="5777452" cy="399109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43221" y="883404"/>
            <a:ext cx="19715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Helvetica Light"/>
                <a:cs typeface="Helvetica Light"/>
              </a:rPr>
              <a:t>Non-stratified split:</a:t>
            </a:r>
          </a:p>
        </p:txBody>
      </p:sp>
      <p:sp>
        <p:nvSpPr>
          <p:cNvPr id="7" name="Rectangle 6"/>
          <p:cNvSpPr/>
          <p:nvPr/>
        </p:nvSpPr>
        <p:spPr>
          <a:xfrm>
            <a:off x="1043220" y="5223694"/>
            <a:ext cx="5427731" cy="602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buFont typeface="Wingdings" charset="2"/>
              <a:buChar char="Ø"/>
            </a:pPr>
            <a:r>
              <a:rPr lang="en-US" sz="1400" dirty="0">
                <a:latin typeface="Helvetica Light"/>
                <a:cs typeface="Helvetica Light"/>
              </a:rPr>
              <a:t>training set → 38 x </a:t>
            </a:r>
            <a:r>
              <a:rPr lang="en-US" sz="1400" dirty="0" err="1">
                <a:latin typeface="Helvetica Light"/>
                <a:cs typeface="Helvetica Light"/>
              </a:rPr>
              <a:t>Setosa</a:t>
            </a:r>
            <a:r>
              <a:rPr lang="en-US" sz="1400" dirty="0">
                <a:latin typeface="Helvetica Light"/>
                <a:cs typeface="Helvetica Light"/>
              </a:rPr>
              <a:t>, 28 x </a:t>
            </a:r>
            <a:r>
              <a:rPr lang="en-US" sz="1400" dirty="0" err="1">
                <a:latin typeface="Helvetica Light"/>
                <a:cs typeface="Helvetica Light"/>
              </a:rPr>
              <a:t>Versicolor</a:t>
            </a:r>
            <a:r>
              <a:rPr lang="en-US" sz="1400" dirty="0">
                <a:latin typeface="Helvetica Light"/>
                <a:cs typeface="Helvetica Light"/>
              </a:rPr>
              <a:t>, 34 x </a:t>
            </a:r>
            <a:r>
              <a:rPr lang="en-US" sz="1400" dirty="0" err="1">
                <a:latin typeface="Helvetica Light"/>
                <a:cs typeface="Helvetica Light"/>
              </a:rPr>
              <a:t>Virginica</a:t>
            </a:r>
            <a:endParaRPr lang="en-US" sz="1400" dirty="0">
              <a:latin typeface="Helvetica Light"/>
              <a:cs typeface="Helvetica Light"/>
            </a:endParaRPr>
          </a:p>
          <a:p>
            <a:pPr marL="285750" indent="-285750">
              <a:lnSpc>
                <a:spcPct val="120000"/>
              </a:lnSpc>
              <a:buFont typeface="Wingdings" charset="2"/>
              <a:buChar char="Ø"/>
            </a:pPr>
            <a:r>
              <a:rPr lang="en-US" sz="1400" dirty="0">
                <a:latin typeface="Helvetica Light"/>
                <a:cs typeface="Helvetica Light"/>
              </a:rPr>
              <a:t>test set → 12 x </a:t>
            </a:r>
            <a:r>
              <a:rPr lang="en-US" sz="1400" dirty="0" err="1">
                <a:latin typeface="Helvetica Light"/>
                <a:cs typeface="Helvetica Light"/>
              </a:rPr>
              <a:t>Setosa</a:t>
            </a:r>
            <a:r>
              <a:rPr lang="en-US" sz="1400" dirty="0">
                <a:latin typeface="Helvetica Light"/>
                <a:cs typeface="Helvetica Light"/>
              </a:rPr>
              <a:t>, 22 x </a:t>
            </a:r>
            <a:r>
              <a:rPr lang="en-US" sz="1400" dirty="0" err="1">
                <a:latin typeface="Helvetica Light"/>
                <a:cs typeface="Helvetica Light"/>
              </a:rPr>
              <a:t>Versicolor</a:t>
            </a:r>
            <a:r>
              <a:rPr lang="en-US" sz="1400" dirty="0">
                <a:latin typeface="Helvetica Light"/>
                <a:cs typeface="Helvetica Light"/>
              </a:rPr>
              <a:t>, 16 x </a:t>
            </a:r>
            <a:r>
              <a:rPr lang="en-US" sz="1400" dirty="0" err="1">
                <a:latin typeface="Helvetica Light"/>
                <a:cs typeface="Helvetica Light"/>
              </a:rPr>
              <a:t>Virginica</a:t>
            </a:r>
            <a:endParaRPr lang="en-US" sz="1400" dirty="0">
              <a:latin typeface="Helvetica Light"/>
              <a:cs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22729413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1 Session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200" y="789313"/>
            <a:ext cx="8654650" cy="5127144"/>
          </a:xfrm>
        </p:spPr>
        <p:txBody>
          <a:bodyPr>
            <a:noAutofit/>
          </a:bodyPr>
          <a:lstStyle/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rgbClr val="7F7F7F"/>
                </a:solidFill>
              </a:rPr>
              <a:t>01 Introduction to machine learning with sample </a:t>
            </a:r>
            <a:r>
              <a:rPr lang="en-US" sz="1800" dirty="0" smtClean="0">
                <a:solidFill>
                  <a:srgbClr val="7F7F7F"/>
                </a:solidFill>
              </a:rPr>
              <a:t>applications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02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Scientific Computing Tools for Python: NumPy,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SciPy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, and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matplotlib</a:t>
            </a: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03 Data formats, preparation, and representation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04 Supervised learning: Training and test data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Helvetica"/>
                <a:cs typeface="Helvetica"/>
              </a:rPr>
              <a:t>05 Supervised learning: Estimators for classification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06 Supervised learning: Estimators for regression analysis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07 Unsupervised learning: Unsupervised Transformers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08 Unsupervised learning: Clustering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09 The scikit-learn estimator interface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10 Preparing a real-world dataset (titanic)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11 Working with text data via the bag-of-words model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12 Application: SMS spam classification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6930757" y="249440"/>
            <a:ext cx="19370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9:00 AM - 3:00 PM</a:t>
            </a: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6488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Supervised Workflow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6" name="Picture 5" descr="supervised_workflow.svg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689" b="50877"/>
          <a:stretch/>
        </p:blipFill>
        <p:spPr>
          <a:xfrm>
            <a:off x="286208" y="1149684"/>
            <a:ext cx="5074529" cy="445151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013162" y="5428047"/>
            <a:ext cx="3526589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charset="2"/>
              <a:buChar char="Ø"/>
            </a:pPr>
            <a:r>
              <a:rPr lang="en-US" sz="1600" dirty="0" smtClean="0">
                <a:latin typeface="Helvetica Light"/>
                <a:cs typeface="Helvetica Light"/>
              </a:rPr>
              <a:t>Fit model on all data after evaluation</a:t>
            </a:r>
          </a:p>
        </p:txBody>
      </p:sp>
      <p:sp>
        <p:nvSpPr>
          <p:cNvPr id="8" name="Right Brace 7"/>
          <p:cNvSpPr/>
          <p:nvPr/>
        </p:nvSpPr>
        <p:spPr>
          <a:xfrm>
            <a:off x="5521158" y="1363579"/>
            <a:ext cx="534737" cy="1524000"/>
          </a:xfrm>
          <a:prstGeom prst="rightBrac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Brace 8"/>
          <p:cNvSpPr/>
          <p:nvPr/>
        </p:nvSpPr>
        <p:spPr>
          <a:xfrm>
            <a:off x="5521158" y="3515895"/>
            <a:ext cx="534737" cy="1729874"/>
          </a:xfrm>
          <a:prstGeom prst="rightBrac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288509" y="1922015"/>
            <a:ext cx="11871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Helvetica Light"/>
                <a:cs typeface="Helvetica Light"/>
              </a:rPr>
              <a:t>TRAINING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288509" y="4159889"/>
            <a:ext cx="23982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Helvetica Light"/>
                <a:cs typeface="Helvetica Light"/>
              </a:rPr>
              <a:t>GENERALIZATION</a:t>
            </a:r>
          </a:p>
        </p:txBody>
      </p:sp>
    </p:spTree>
    <p:extLst>
      <p:ext uri="{BB962C8B-B14F-4D97-AF65-F5344CB8AC3E}">
        <p14:creationId xmlns:p14="http://schemas.microsoft.com/office/powerpoint/2010/main" val="34774691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Supervised Workflow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6" name="Picture 5" descr="supervised_workflow.svg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689" b="50877"/>
          <a:stretch/>
        </p:blipFill>
        <p:spPr>
          <a:xfrm>
            <a:off x="286209" y="1467852"/>
            <a:ext cx="4669354" cy="4096085"/>
          </a:xfrm>
          <a:prstGeom prst="rect">
            <a:avLst/>
          </a:prstGeom>
        </p:spPr>
      </p:pic>
      <p:sp>
        <p:nvSpPr>
          <p:cNvPr id="8" name="Right Brace 7"/>
          <p:cNvSpPr/>
          <p:nvPr/>
        </p:nvSpPr>
        <p:spPr>
          <a:xfrm>
            <a:off x="5521158" y="1363579"/>
            <a:ext cx="534737" cy="1524000"/>
          </a:xfrm>
          <a:prstGeom prst="rightBrac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Brace 8"/>
          <p:cNvSpPr/>
          <p:nvPr/>
        </p:nvSpPr>
        <p:spPr>
          <a:xfrm>
            <a:off x="5521158" y="3515895"/>
            <a:ext cx="534737" cy="1729874"/>
          </a:xfrm>
          <a:prstGeom prst="rightBrac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288509" y="1922015"/>
            <a:ext cx="11871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Helvetica Light"/>
                <a:cs typeface="Helvetica Light"/>
              </a:rPr>
              <a:t>TRAINING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288509" y="4159889"/>
            <a:ext cx="23982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Helvetica Light"/>
                <a:cs typeface="Helvetica Light"/>
              </a:rPr>
              <a:t>GENERALIZATION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173124" y="943767"/>
            <a:ext cx="4512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0000FF"/>
                </a:solidFill>
                <a:latin typeface="Andale Mono"/>
                <a:cs typeface="Andale Mono"/>
              </a:rPr>
              <a:t>e</a:t>
            </a:r>
            <a:r>
              <a:rPr lang="en-US" dirty="0" err="1" smtClean="0">
                <a:solidFill>
                  <a:srgbClr val="0000FF"/>
                </a:solidFill>
                <a:latin typeface="Andale Mono"/>
                <a:cs typeface="Andale Mono"/>
              </a:rPr>
              <a:t>stimator.fit</a:t>
            </a:r>
            <a:r>
              <a:rPr lang="en-US" dirty="0" smtClean="0">
                <a:solidFill>
                  <a:srgbClr val="0000FF"/>
                </a:solidFill>
                <a:latin typeface="Andale Mono"/>
                <a:cs typeface="Andale Mono"/>
              </a:rPr>
              <a:t>(</a:t>
            </a:r>
            <a:r>
              <a:rPr lang="en-US" dirty="0" err="1" smtClean="0">
                <a:solidFill>
                  <a:srgbClr val="0000FF"/>
                </a:solidFill>
                <a:latin typeface="Andale Mono"/>
                <a:cs typeface="Andale Mono"/>
              </a:rPr>
              <a:t>X_train</a:t>
            </a:r>
            <a:r>
              <a:rPr lang="en-US" dirty="0" smtClean="0">
                <a:solidFill>
                  <a:srgbClr val="0000FF"/>
                </a:solidFill>
                <a:latin typeface="Andale Mono"/>
                <a:cs typeface="Andale Mono"/>
              </a:rPr>
              <a:t>, </a:t>
            </a:r>
            <a:r>
              <a:rPr lang="en-US" dirty="0" err="1" smtClean="0">
                <a:solidFill>
                  <a:srgbClr val="0000FF"/>
                </a:solidFill>
                <a:latin typeface="Andale Mono"/>
                <a:cs typeface="Andale Mono"/>
              </a:rPr>
              <a:t>y_train</a:t>
            </a:r>
            <a:r>
              <a:rPr lang="en-US" dirty="0">
                <a:solidFill>
                  <a:srgbClr val="0000FF"/>
                </a:solidFill>
                <a:latin typeface="Andale Mono"/>
                <a:cs typeface="Andale Mono"/>
              </a:rPr>
              <a:t>)</a:t>
            </a:r>
            <a:endParaRPr lang="en-US" dirty="0" smtClean="0">
              <a:solidFill>
                <a:srgbClr val="0000FF"/>
              </a:solidFill>
              <a:latin typeface="Andale Mono"/>
              <a:cs typeface="Andale Mono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173124" y="2887579"/>
            <a:ext cx="55678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 smtClean="0">
                <a:solidFill>
                  <a:srgbClr val="0000FF"/>
                </a:solidFill>
                <a:latin typeface="Andale Mono"/>
                <a:cs typeface="Andale Mono"/>
              </a:rPr>
              <a:t>estimator.predict</a:t>
            </a:r>
            <a:r>
              <a:rPr lang="en-US" sz="2000" dirty="0" smtClean="0">
                <a:solidFill>
                  <a:srgbClr val="0000FF"/>
                </a:solidFill>
                <a:latin typeface="Andale Mono"/>
                <a:cs typeface="Andale Mono"/>
              </a:rPr>
              <a:t>(</a:t>
            </a:r>
            <a:r>
              <a:rPr lang="en-US" sz="2000" dirty="0" err="1" smtClean="0">
                <a:solidFill>
                  <a:srgbClr val="0000FF"/>
                </a:solidFill>
                <a:latin typeface="Andale Mono"/>
                <a:cs typeface="Andale Mono"/>
              </a:rPr>
              <a:t>X_test</a:t>
            </a:r>
            <a:r>
              <a:rPr lang="en-US" sz="2000" dirty="0" smtClean="0">
                <a:solidFill>
                  <a:srgbClr val="0000FF"/>
                </a:solidFill>
                <a:latin typeface="Andale Mono"/>
                <a:cs typeface="Andale Mono"/>
              </a:rPr>
              <a:t>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173124" y="5478426"/>
            <a:ext cx="55678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 smtClean="0">
                <a:solidFill>
                  <a:srgbClr val="0000FF"/>
                </a:solidFill>
                <a:latin typeface="Andale Mono"/>
                <a:cs typeface="Andale Mono"/>
              </a:rPr>
              <a:t>estimator.score</a:t>
            </a:r>
            <a:r>
              <a:rPr lang="en-US" sz="2000" dirty="0" smtClean="0">
                <a:solidFill>
                  <a:srgbClr val="0000FF"/>
                </a:solidFill>
                <a:latin typeface="Andale Mono"/>
                <a:cs typeface="Andale Mono"/>
              </a:rPr>
              <a:t>(</a:t>
            </a:r>
            <a:r>
              <a:rPr lang="en-US" sz="2000" dirty="0" err="1" smtClean="0">
                <a:solidFill>
                  <a:srgbClr val="0000FF"/>
                </a:solidFill>
                <a:latin typeface="Andale Mono"/>
                <a:cs typeface="Andale Mono"/>
              </a:rPr>
              <a:t>X_test</a:t>
            </a:r>
            <a:r>
              <a:rPr lang="en-US" sz="2000" dirty="0" smtClean="0">
                <a:solidFill>
                  <a:srgbClr val="0000FF"/>
                </a:solidFill>
                <a:latin typeface="Andale Mono"/>
                <a:cs typeface="Andale Mono"/>
              </a:rPr>
              <a:t>, </a:t>
            </a:r>
            <a:r>
              <a:rPr lang="en-US" sz="2000" dirty="0" err="1" smtClean="0">
                <a:solidFill>
                  <a:srgbClr val="0000FF"/>
                </a:solidFill>
                <a:latin typeface="Andale Mono"/>
                <a:cs typeface="Andale Mono"/>
              </a:rPr>
              <a:t>y_test</a:t>
            </a:r>
            <a:r>
              <a:rPr lang="en-US" sz="2000" dirty="0" smtClean="0">
                <a:solidFill>
                  <a:srgbClr val="0000FF"/>
                </a:solidFill>
                <a:latin typeface="Andale Mono"/>
                <a:cs typeface="Andale Mono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4721019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K-Nearest Neighbors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35</a:t>
            </a:fld>
            <a:endParaRPr lang="en-US" dirty="0"/>
          </a:p>
        </p:txBody>
      </p:sp>
      <p:pic>
        <p:nvPicPr>
          <p:cNvPr id="5" name="Picture 4" descr="03_2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096" y="943767"/>
            <a:ext cx="5727843" cy="509725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845071" y="1209523"/>
            <a:ext cx="11248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Helvetica Light"/>
                <a:cs typeface="Helvetica Light"/>
              </a:rPr>
              <a:t>k</a:t>
            </a:r>
            <a:r>
              <a:rPr lang="en-US" sz="2000" dirty="0" smtClean="0">
                <a:latin typeface="Helvetica Light"/>
                <a:cs typeface="Helvetica Light"/>
              </a:rPr>
              <a:t>=5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66096" y="5517794"/>
            <a:ext cx="4063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Helvetica Light"/>
                <a:cs typeface="Helvetica Light"/>
              </a:rPr>
              <a:t>Image source: https://</a:t>
            </a:r>
            <a:r>
              <a:rPr lang="en-US" sz="1000" dirty="0" err="1">
                <a:latin typeface="Helvetica Light"/>
                <a:cs typeface="Helvetica Light"/>
              </a:rPr>
              <a:t>github.com</a:t>
            </a:r>
            <a:r>
              <a:rPr lang="en-US" sz="1000" dirty="0">
                <a:latin typeface="Helvetica Light"/>
                <a:cs typeface="Helvetica Light"/>
              </a:rPr>
              <a:t>/</a:t>
            </a:r>
            <a:r>
              <a:rPr lang="en-US" sz="1000" dirty="0" err="1">
                <a:latin typeface="Helvetica Light"/>
                <a:cs typeface="Helvetica Light"/>
              </a:rPr>
              <a:t>rasbt</a:t>
            </a:r>
            <a:r>
              <a:rPr lang="en-US" sz="1000" dirty="0">
                <a:latin typeface="Helvetica Light"/>
                <a:cs typeface="Helvetica Light"/>
              </a:rPr>
              <a:t>/python-machine-learning-book/blob/master/code/ch03/images/03_20.png</a:t>
            </a:r>
            <a:endParaRPr lang="en-US" sz="1000" dirty="0" smtClean="0">
              <a:latin typeface="Helvetica Light"/>
              <a:cs typeface="Helvetica Light"/>
            </a:endParaRPr>
          </a:p>
        </p:txBody>
      </p:sp>
      <p:pic>
        <p:nvPicPr>
          <p:cNvPr id="8" name="Picture 7" descr="Screen Shot 2016-07-11 at 12.41.5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8978" y="1790095"/>
            <a:ext cx="3596604" cy="936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7486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1 Session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200" y="789313"/>
            <a:ext cx="8654650" cy="5127144"/>
          </a:xfrm>
        </p:spPr>
        <p:txBody>
          <a:bodyPr>
            <a:noAutofit/>
          </a:bodyPr>
          <a:lstStyle/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rgbClr val="7F7F7F"/>
                </a:solidFill>
              </a:rPr>
              <a:t>01 Introduction to machine learning with sample </a:t>
            </a:r>
            <a:r>
              <a:rPr lang="en-US" sz="1800" dirty="0" smtClean="0">
                <a:solidFill>
                  <a:srgbClr val="7F7F7F"/>
                </a:solidFill>
              </a:rPr>
              <a:t>applications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02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Scientific Computing Tools for Python: NumPy,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SciPy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, and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matplotlib</a:t>
            </a: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03 Data formats, preparation, and representation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04 Supervised learning: Training and test data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rgbClr val="7F7F7F"/>
                </a:solidFill>
              </a:rPr>
              <a:t>05 Supervised learning: Estimators for classification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b="1" dirty="0">
                <a:latin typeface="Helvetica"/>
                <a:cs typeface="Helvetica"/>
              </a:rPr>
              <a:t>06 Supervised learning: Estimators for regression analysis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07 Unsupervised learning: Unsupervised Transformers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08 Unsupervised learning: Clustering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09 The scikit-learn estimator interface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10 Preparing a real-world dataset (titanic)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11 Working with text data via the bag-of-words model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12 Application: SMS spam </a:t>
            </a: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classification</a:t>
            </a: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930757" y="249440"/>
            <a:ext cx="19370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9:00 AM - 3:00 PM</a:t>
            </a: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5887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Regression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14475" y="1297596"/>
            <a:ext cx="86601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Andale Mono"/>
                <a:cs typeface="Andale Mono"/>
              </a:rPr>
              <a:t>y</a:t>
            </a:r>
            <a:r>
              <a:rPr lang="en-US" sz="3600" dirty="0" smtClean="0">
                <a:latin typeface="Andale Mono"/>
                <a:cs typeface="Andale Mono"/>
              </a:rPr>
              <a:t> =</a:t>
            </a:r>
            <a:r>
              <a:rPr lang="en-US" sz="3600" dirty="0" err="1" smtClean="0">
                <a:latin typeface="Andale Mono"/>
                <a:cs typeface="Andale Mono"/>
              </a:rPr>
              <a:t>coef</a:t>
            </a:r>
            <a:r>
              <a:rPr lang="en-US" sz="3600" dirty="0" smtClean="0">
                <a:latin typeface="Andale Mono"/>
                <a:cs typeface="Andale Mono"/>
              </a:rPr>
              <a:t>_[0]*X[0] + intercept_  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1828800" y="2204502"/>
            <a:ext cx="5486400" cy="3657600"/>
            <a:chOff x="3376991" y="2380344"/>
            <a:chExt cx="5486400" cy="3657600"/>
          </a:xfrm>
        </p:grpSpPr>
        <p:pic>
          <p:nvPicPr>
            <p:cNvPr id="6" name="Picture 5" descr="reg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76991" y="2380344"/>
              <a:ext cx="5486400" cy="3657600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4724880" y="5668612"/>
              <a:ext cx="337067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latin typeface="Andale Mono"/>
                  <a:cs typeface="Andale Mono"/>
                </a:rPr>
                <a:t>X[0] (feature variable)</a:t>
              </a:r>
              <a:endParaRPr lang="en-US" dirty="0"/>
            </a:p>
          </p:txBody>
        </p:sp>
        <p:sp>
          <p:nvSpPr>
            <p:cNvPr id="9" name="Rectangle 8"/>
            <p:cNvSpPr/>
            <p:nvPr/>
          </p:nvSpPr>
          <p:spPr>
            <a:xfrm rot="16200000">
              <a:off x="2189650" y="3909964"/>
              <a:ext cx="281658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latin typeface="Andale Mono"/>
                  <a:cs typeface="Andale Mono"/>
                </a:rPr>
                <a:t>y (target variable)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4567932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1 </a:t>
            </a:r>
            <a:r>
              <a:rPr lang="en-US" dirty="0" smtClean="0"/>
              <a:t>Session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200" y="789313"/>
            <a:ext cx="8654650" cy="5127144"/>
          </a:xfrm>
        </p:spPr>
        <p:txBody>
          <a:bodyPr>
            <a:noAutofit/>
          </a:bodyPr>
          <a:lstStyle/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rgbClr val="7F7F7F"/>
                </a:solidFill>
              </a:rPr>
              <a:t>01 Introduction to machine learning with sample </a:t>
            </a:r>
            <a:r>
              <a:rPr lang="en-US" sz="1800" dirty="0" smtClean="0">
                <a:solidFill>
                  <a:srgbClr val="7F7F7F"/>
                </a:solidFill>
              </a:rPr>
              <a:t>applications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02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Scientific Computing Tools for Python: NumPy,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SciPy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, and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matplotlib</a:t>
            </a: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03 Data formats, preparation, and representation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04 Supervised learning: Training and test data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rgbClr val="7F7F7F"/>
                </a:solidFill>
              </a:rPr>
              <a:t>05 Supervised learning: Estimators for classification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06 Supervised learning: Estimators for regression analysis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b="1" dirty="0">
                <a:latin typeface="Helvetica"/>
                <a:cs typeface="Helvetica"/>
              </a:rPr>
              <a:t>07 Unsupervised learning: Unsupervised Transformers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08 Unsupervised learning: Clustering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09 The scikit-learn estimator interface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10 Preparing a real-world dataset (titanic)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11 Working with text data via the bag-of-words model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12 Application: SMS spam classification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6930757" y="249440"/>
            <a:ext cx="19370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9:00 AM - 3:00 PM</a:t>
            </a: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8487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Unsupervised Transformers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39</a:t>
            </a:fld>
            <a:endParaRPr lang="en-US" dirty="0"/>
          </a:p>
        </p:txBody>
      </p:sp>
      <p:pic>
        <p:nvPicPr>
          <p:cNvPr id="5" name="Picture 4" descr="unsupervised_workflow.svg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724" b="61905"/>
          <a:stretch/>
        </p:blipFill>
        <p:spPr>
          <a:xfrm>
            <a:off x="1751501" y="1507321"/>
            <a:ext cx="5384689" cy="313725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62000" y="4705048"/>
            <a:ext cx="7924799" cy="1559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20000"/>
              </a:lnSpc>
              <a:buFont typeface="+mj-ea"/>
              <a:buAutoNum type="circleNumDbPlain"/>
            </a:pPr>
            <a:r>
              <a:rPr lang="en-US" sz="2000" dirty="0" err="1" smtClean="0">
                <a:latin typeface="Andale Mono"/>
                <a:cs typeface="Andale Mono"/>
              </a:rPr>
              <a:t>transformer.fit</a:t>
            </a:r>
            <a:r>
              <a:rPr lang="en-US" sz="2000" dirty="0" smtClean="0">
                <a:latin typeface="Andale Mono"/>
                <a:cs typeface="Andale Mono"/>
              </a:rPr>
              <a:t>(</a:t>
            </a:r>
            <a:r>
              <a:rPr lang="en-US" sz="2000" dirty="0" err="1" smtClean="0">
                <a:latin typeface="Andale Mono"/>
                <a:cs typeface="Andale Mono"/>
              </a:rPr>
              <a:t>X_train</a:t>
            </a:r>
            <a:r>
              <a:rPr lang="en-US" sz="2000" dirty="0" smtClean="0">
                <a:latin typeface="Andale Mono"/>
                <a:cs typeface="Andale Mono"/>
              </a:rPr>
              <a:t>)</a:t>
            </a:r>
          </a:p>
          <a:p>
            <a:pPr marL="457200" indent="-457200">
              <a:lnSpc>
                <a:spcPct val="120000"/>
              </a:lnSpc>
              <a:buFont typeface="+mj-ea"/>
              <a:buAutoNum type="circleNumDbPlain"/>
            </a:pPr>
            <a:r>
              <a:rPr lang="en-US" sz="2000" dirty="0" err="1" smtClean="0">
                <a:latin typeface="Andale Mono"/>
                <a:cs typeface="Andale Mono"/>
              </a:rPr>
              <a:t>X_train_transf</a:t>
            </a:r>
            <a:r>
              <a:rPr lang="en-US" sz="2000" dirty="0" smtClean="0">
                <a:latin typeface="Andale Mono"/>
                <a:cs typeface="Andale Mono"/>
              </a:rPr>
              <a:t> = </a:t>
            </a:r>
            <a:r>
              <a:rPr lang="en-US" sz="2000" dirty="0" err="1" smtClean="0">
                <a:latin typeface="Andale Mono"/>
                <a:cs typeface="Andale Mono"/>
              </a:rPr>
              <a:t>transformer.transform</a:t>
            </a:r>
            <a:r>
              <a:rPr lang="en-US" sz="2000" dirty="0" smtClean="0">
                <a:latin typeface="Andale Mono"/>
                <a:cs typeface="Andale Mono"/>
              </a:rPr>
              <a:t>(</a:t>
            </a:r>
            <a:r>
              <a:rPr lang="en-US" sz="2000" dirty="0" err="1">
                <a:latin typeface="Andale Mono"/>
                <a:cs typeface="Andale Mono"/>
              </a:rPr>
              <a:t>X_train</a:t>
            </a:r>
            <a:r>
              <a:rPr lang="en-US" sz="2000" dirty="0">
                <a:latin typeface="Andale Mono"/>
                <a:cs typeface="Andale Mono"/>
              </a:rPr>
              <a:t>)</a:t>
            </a:r>
          </a:p>
          <a:p>
            <a:pPr marL="457200" indent="-457200">
              <a:lnSpc>
                <a:spcPct val="120000"/>
              </a:lnSpc>
              <a:buFont typeface="+mj-ea"/>
              <a:buAutoNum type="circleNumDbPlain"/>
            </a:pPr>
            <a:r>
              <a:rPr lang="en-US" sz="2000" dirty="0" err="1" smtClean="0">
                <a:latin typeface="Andale Mono"/>
                <a:cs typeface="Andale Mono"/>
              </a:rPr>
              <a:t>X_test_transf</a:t>
            </a:r>
            <a:r>
              <a:rPr lang="en-US" sz="2000" dirty="0" smtClean="0">
                <a:latin typeface="Andale Mono"/>
                <a:cs typeface="Andale Mono"/>
              </a:rPr>
              <a:t>  </a:t>
            </a:r>
            <a:r>
              <a:rPr lang="en-US" sz="2000" dirty="0">
                <a:latin typeface="Andale Mono"/>
                <a:cs typeface="Andale Mono"/>
              </a:rPr>
              <a:t>= </a:t>
            </a:r>
            <a:r>
              <a:rPr lang="en-US" sz="2000" dirty="0" err="1" smtClean="0">
                <a:latin typeface="Andale Mono"/>
                <a:cs typeface="Andale Mono"/>
              </a:rPr>
              <a:t>transformer.transform</a:t>
            </a:r>
            <a:r>
              <a:rPr lang="en-US" sz="2000" dirty="0" smtClean="0">
                <a:latin typeface="Andale Mono"/>
                <a:cs typeface="Andale Mono"/>
              </a:rPr>
              <a:t>(</a:t>
            </a:r>
            <a:r>
              <a:rPr lang="en-US" sz="2000" dirty="0" err="1" smtClean="0">
                <a:latin typeface="Andale Mono"/>
                <a:cs typeface="Andale Mono"/>
              </a:rPr>
              <a:t>X_test</a:t>
            </a:r>
            <a:r>
              <a:rPr lang="en-US" sz="2000" dirty="0" smtClean="0">
                <a:latin typeface="Andale Mono"/>
                <a:cs typeface="Andale Mono"/>
              </a:rPr>
              <a:t>)</a:t>
            </a:r>
            <a:endParaRPr lang="en-US" sz="2000" dirty="0">
              <a:latin typeface="Andale Mono"/>
              <a:cs typeface="Andale Mono"/>
            </a:endParaRPr>
          </a:p>
          <a:p>
            <a:pPr>
              <a:lnSpc>
                <a:spcPct val="120000"/>
              </a:lnSpc>
            </a:pPr>
            <a:endParaRPr lang="en-US" sz="2000" dirty="0" smtClean="0">
              <a:latin typeface="Andale Mono"/>
              <a:cs typeface="Andale Mono"/>
            </a:endParaRPr>
          </a:p>
        </p:txBody>
      </p:sp>
    </p:spTree>
    <p:extLst>
      <p:ext uri="{BB962C8B-B14F-4D97-AF65-F5344CB8AC3E}">
        <p14:creationId xmlns:p14="http://schemas.microsoft.com/office/powerpoint/2010/main" val="9936735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you won’t learn about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43767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Advanced math/theory behind ML models</a:t>
            </a:r>
          </a:p>
          <a:p>
            <a:r>
              <a:rPr lang="en-US" dirty="0" smtClean="0"/>
              <a:t>ML models outside of </a:t>
            </a:r>
            <a:r>
              <a:rPr lang="en-US" dirty="0" err="1" smtClean="0"/>
              <a:t>sklearn</a:t>
            </a:r>
            <a:endParaRPr lang="en-US" dirty="0" smtClean="0"/>
          </a:p>
          <a:p>
            <a:pPr lvl="1"/>
            <a:r>
              <a:rPr lang="en-US" dirty="0" err="1" smtClean="0"/>
              <a:t>XGBoost</a:t>
            </a:r>
            <a:endParaRPr lang="en-US" dirty="0" smtClean="0"/>
          </a:p>
          <a:p>
            <a:pPr lvl="1"/>
            <a:r>
              <a:rPr lang="en-US" dirty="0" smtClean="0"/>
              <a:t>Deep learning / Artificial neural networks</a:t>
            </a:r>
          </a:p>
          <a:p>
            <a:pPr lvl="1"/>
            <a:r>
              <a:rPr lang="en-US" dirty="0" smtClean="0"/>
              <a:t>…</a:t>
            </a:r>
          </a:p>
          <a:p>
            <a:r>
              <a:rPr lang="en-US" dirty="0" smtClean="0"/>
              <a:t>Advanced hyperparameter optimization</a:t>
            </a:r>
          </a:p>
          <a:p>
            <a:r>
              <a:rPr lang="en-US" dirty="0" smtClean="0"/>
              <a:t>Out-of-core learning</a:t>
            </a:r>
          </a:p>
          <a:p>
            <a:r>
              <a:rPr lang="en-US" dirty="0" smtClean="0"/>
              <a:t>…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92988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 Scaling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40</a:t>
            </a:fld>
            <a:endParaRPr lang="en-US" dirty="0"/>
          </a:p>
        </p:txBody>
      </p:sp>
      <p:pic>
        <p:nvPicPr>
          <p:cNvPr id="5" name="Picture 4" descr="Screen Shot 2016-07-11 at 1.14.5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943767"/>
            <a:ext cx="3299163" cy="131796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5" descr="Screen Shot 2016-07-11 at 1.14.5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2506" y="943767"/>
            <a:ext cx="4324580" cy="131652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7" descr="Screen Shot 2016-07-11 at 1.17.38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7225" y="3132667"/>
            <a:ext cx="3730562" cy="3005666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 flipH="1" flipV="1">
            <a:off x="1975556" y="2261732"/>
            <a:ext cx="2525888" cy="870936"/>
          </a:xfrm>
          <a:prstGeom prst="line">
            <a:avLst/>
          </a:prstGeom>
          <a:ln w="3810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endCxn id="6" idx="2"/>
          </p:cNvCxnSpPr>
          <p:nvPr/>
        </p:nvCxnSpPr>
        <p:spPr>
          <a:xfrm flipV="1">
            <a:off x="5799668" y="2260291"/>
            <a:ext cx="1075128" cy="872377"/>
          </a:xfrm>
          <a:prstGeom prst="line">
            <a:avLst/>
          </a:prstGeom>
          <a:ln w="3810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834981" y="2718447"/>
            <a:ext cx="20263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 smtClean="0">
                <a:latin typeface="Helvetica Light"/>
                <a:cs typeface="Helvetica Light"/>
              </a:rPr>
              <a:t>standardization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943600" y="2718447"/>
            <a:ext cx="3200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 smtClean="0">
                <a:latin typeface="Helvetica Light"/>
                <a:cs typeface="Helvetica Light"/>
              </a:rPr>
              <a:t>min-max scaling</a:t>
            </a:r>
          </a:p>
        </p:txBody>
      </p:sp>
    </p:spTree>
    <p:extLst>
      <p:ext uri="{BB962C8B-B14F-4D97-AF65-F5344CB8AC3E}">
        <p14:creationId xmlns:p14="http://schemas.microsoft.com/office/powerpoint/2010/main" val="36198077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Principal Component Analysis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41</a:t>
            </a:fld>
            <a:endParaRPr lang="en-US" dirty="0"/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1648178" y="1508212"/>
            <a:ext cx="0" cy="403463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1662290" y="5542843"/>
            <a:ext cx="5181599" cy="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/>
        </p:nvSpPr>
        <p:spPr>
          <a:xfrm rot="19467742">
            <a:off x="2602217" y="2581442"/>
            <a:ext cx="3744446" cy="1745556"/>
          </a:xfrm>
          <a:prstGeom prst="ellipse">
            <a:avLst/>
          </a:prstGeom>
          <a:solidFill>
            <a:schemeClr val="bg1">
              <a:lumMod val="75000"/>
              <a:alpha val="52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3245555" y="4027312"/>
            <a:ext cx="155221" cy="15354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3623733" y="3257786"/>
            <a:ext cx="155221" cy="15354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4434652" y="2591741"/>
            <a:ext cx="155221" cy="15354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5311422" y="2591741"/>
            <a:ext cx="155221" cy="15354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4692415" y="3104241"/>
            <a:ext cx="155221" cy="15354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4770025" y="4027312"/>
            <a:ext cx="155221" cy="15354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5415370" y="3411331"/>
            <a:ext cx="155221" cy="15354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5722991" y="2950696"/>
            <a:ext cx="155221" cy="15354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5953001" y="2514968"/>
            <a:ext cx="155221" cy="15354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5645380" y="2234627"/>
            <a:ext cx="155221" cy="15354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4925246" y="2284854"/>
            <a:ext cx="155221" cy="15354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3901720" y="2797151"/>
            <a:ext cx="155221" cy="15354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3979330" y="4473551"/>
            <a:ext cx="155221" cy="15354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4134551" y="3564876"/>
            <a:ext cx="155221" cy="15354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4811418" y="3640503"/>
            <a:ext cx="155221" cy="15354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4104445" y="3992545"/>
            <a:ext cx="155221" cy="15354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3718271" y="3794048"/>
            <a:ext cx="155221" cy="15354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3468512" y="4473551"/>
            <a:ext cx="155221" cy="15354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2905949" y="4320006"/>
            <a:ext cx="155221" cy="15354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3090334" y="3563730"/>
            <a:ext cx="155221" cy="15354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5247920" y="3027468"/>
            <a:ext cx="155221" cy="15354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3898180" y="5386916"/>
            <a:ext cx="10141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Helvetica Light"/>
                <a:cs typeface="Helvetica Light"/>
              </a:rPr>
              <a:t>x</a:t>
            </a:r>
            <a:r>
              <a:rPr lang="en-US" sz="3600" baseline="-25000" dirty="0" smtClean="0">
                <a:latin typeface="Helvetica Light"/>
                <a:cs typeface="Helvetica Light"/>
              </a:rPr>
              <a:t>1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761067" y="2904935"/>
            <a:ext cx="10141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Helvetica Light"/>
                <a:cs typeface="Helvetica Light"/>
              </a:rPr>
              <a:t>x</a:t>
            </a:r>
            <a:r>
              <a:rPr lang="en-US" sz="3600" baseline="-25000" dirty="0">
                <a:latin typeface="Helvetica Light"/>
                <a:cs typeface="Helvetica Light"/>
              </a:rPr>
              <a:t>2</a:t>
            </a:r>
            <a:endParaRPr lang="en-US" sz="3600" baseline="-25000" dirty="0" smtClean="0">
              <a:latin typeface="Helvetica Light"/>
              <a:cs typeface="Helvetica Light"/>
            </a:endParaRPr>
          </a:p>
        </p:txBody>
      </p:sp>
      <p:cxnSp>
        <p:nvCxnSpPr>
          <p:cNvPr id="39" name="Straight Arrow Connector 38"/>
          <p:cNvCxnSpPr>
            <a:endCxn id="14" idx="6"/>
          </p:cNvCxnSpPr>
          <p:nvPr/>
        </p:nvCxnSpPr>
        <p:spPr>
          <a:xfrm flipV="1">
            <a:off x="4434652" y="2366014"/>
            <a:ext cx="1563279" cy="1045318"/>
          </a:xfrm>
          <a:prstGeom prst="straightConnector1">
            <a:avLst/>
          </a:prstGeom>
          <a:ln w="34925">
            <a:solidFill>
              <a:srgbClr val="0000FF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H="1" flipV="1">
            <a:off x="3939392" y="2756491"/>
            <a:ext cx="510200" cy="666047"/>
          </a:xfrm>
          <a:prstGeom prst="straightConnector1">
            <a:avLst/>
          </a:prstGeom>
          <a:ln w="34925">
            <a:solidFill>
              <a:srgbClr val="0000FF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2961456" y="2388172"/>
            <a:ext cx="10141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0000FF"/>
                </a:solidFill>
                <a:latin typeface="Helvetica Light"/>
                <a:cs typeface="Helvetica Light"/>
              </a:rPr>
              <a:t>PC2</a:t>
            </a:r>
            <a:endParaRPr lang="en-US" sz="2800" baseline="-25000" dirty="0" smtClean="0">
              <a:solidFill>
                <a:srgbClr val="0000FF"/>
              </a:solidFill>
              <a:latin typeface="Helvetica Light"/>
              <a:cs typeface="Helvetica Light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5878212" y="1864952"/>
            <a:ext cx="10141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0000FF"/>
                </a:solidFill>
                <a:latin typeface="Helvetica Light"/>
                <a:cs typeface="Helvetica Light"/>
              </a:rPr>
              <a:t>PC1</a:t>
            </a:r>
            <a:endParaRPr lang="en-US" sz="2800" baseline="-25000" dirty="0" smtClean="0">
              <a:solidFill>
                <a:srgbClr val="0000FF"/>
              </a:solidFill>
              <a:latin typeface="Helvetica Light"/>
              <a:cs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0579150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PCA for Dimensionality Reduction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42</a:t>
            </a:fld>
            <a:endParaRPr lang="en-US" dirty="0"/>
          </a:p>
        </p:txBody>
      </p:sp>
      <p:pic>
        <p:nvPicPr>
          <p:cNvPr id="8" name="Picture 7" descr="pca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4349" y="3282008"/>
            <a:ext cx="4196645" cy="2797763"/>
          </a:xfrm>
          <a:prstGeom prst="rect">
            <a:avLst/>
          </a:prstGeom>
        </p:spPr>
      </p:pic>
      <p:pic>
        <p:nvPicPr>
          <p:cNvPr id="10" name="Picture 9" descr="pca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5017"/>
            <a:ext cx="4934349" cy="3289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2522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1 Session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200" y="789313"/>
            <a:ext cx="8654650" cy="5127144"/>
          </a:xfrm>
        </p:spPr>
        <p:txBody>
          <a:bodyPr>
            <a:noAutofit/>
          </a:bodyPr>
          <a:lstStyle/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rgbClr val="7F7F7F"/>
                </a:solidFill>
              </a:rPr>
              <a:t>01 Introduction to machine learning with sample </a:t>
            </a:r>
            <a:r>
              <a:rPr lang="en-US" sz="1800" dirty="0" smtClean="0">
                <a:solidFill>
                  <a:srgbClr val="7F7F7F"/>
                </a:solidFill>
              </a:rPr>
              <a:t>applications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02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Scientific Computing Tools for Python: NumPy,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SciPy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, and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matplotlib</a:t>
            </a: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03 Data formats, preparation, and representation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04 Supervised learning: Training and test data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rgbClr val="7F7F7F"/>
                </a:solidFill>
              </a:rPr>
              <a:t>05 Supervised learning: Estimators for classification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06 Supervised learning: Estimators for regression analysis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07 Unsupervised learning: Unsupervised Transformers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b="1" dirty="0">
                <a:latin typeface="Helvetica"/>
                <a:cs typeface="Helvetica"/>
              </a:rPr>
              <a:t>08 Unsupervised learning: Clustering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09 The scikit-learn estimator interface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10 Preparing a real-world dataset (titanic)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11 Working with text data via the bag-of-words model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12 Application: SMS spam classification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6930757" y="249440"/>
            <a:ext cx="19370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9:00 AM - 3:00 PM</a:t>
            </a: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351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K-means Clustering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44</a:t>
            </a:fld>
            <a:endParaRPr lang="en-US" dirty="0"/>
          </a:p>
        </p:txBody>
      </p:sp>
      <p:pic>
        <p:nvPicPr>
          <p:cNvPr id="6" name="Picture 5" descr="11_0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9256" y="1300018"/>
            <a:ext cx="6564744" cy="4376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67675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K-means Clustering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45</a:t>
            </a:fld>
            <a:endParaRPr lang="en-US" dirty="0"/>
          </a:p>
        </p:txBody>
      </p:sp>
      <p:pic>
        <p:nvPicPr>
          <p:cNvPr id="5" name="Picture 4" descr="Screen Shot 2016-07-11 at 4.31.3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4256" y="1195584"/>
            <a:ext cx="4705925" cy="1078869"/>
          </a:xfrm>
          <a:prstGeom prst="rect">
            <a:avLst/>
          </a:prstGeom>
        </p:spPr>
      </p:pic>
      <p:pic>
        <p:nvPicPr>
          <p:cNvPr id="6" name="Picture 5" descr="11_0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6436" y="2449945"/>
            <a:ext cx="5486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20142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1 Session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200" y="789313"/>
            <a:ext cx="8654650" cy="5127144"/>
          </a:xfrm>
        </p:spPr>
        <p:txBody>
          <a:bodyPr>
            <a:noAutofit/>
          </a:bodyPr>
          <a:lstStyle/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rgbClr val="7F7F7F"/>
                </a:solidFill>
              </a:rPr>
              <a:t>01 Introduction to machine learning with sample </a:t>
            </a:r>
            <a:r>
              <a:rPr lang="en-US" sz="1800" dirty="0" smtClean="0">
                <a:solidFill>
                  <a:srgbClr val="7F7F7F"/>
                </a:solidFill>
              </a:rPr>
              <a:t>applications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02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Scientific Computing Tools for Python: NumPy,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SciPy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, and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matplotlib</a:t>
            </a: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03 Data formats, preparation, and representation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04 Supervised learning: Training and test data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rgbClr val="7F7F7F"/>
                </a:solidFill>
              </a:rPr>
              <a:t>05 Supervised learning: Estimators for classification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06 Supervised learning: Estimators for regression analysis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07 Unsupervised learning: Unsupervised Transformers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08 Unsupervised learning: Clustering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b="1" dirty="0">
                <a:latin typeface="Helvetica"/>
                <a:cs typeface="Helvetica"/>
              </a:rPr>
              <a:t>09 The scikit-learn estimator interface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10 Preparing a real-world dataset (titanic)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11 Working with text data via the bag-of-words model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12 Application: SMS spam classification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6930757" y="249440"/>
            <a:ext cx="19370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9:00 AM - 3:00 PM</a:t>
            </a: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64084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Scikit-learn API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47</a:t>
            </a:fld>
            <a:endParaRPr lang="en-US" dirty="0"/>
          </a:p>
        </p:txBody>
      </p:sp>
      <p:pic>
        <p:nvPicPr>
          <p:cNvPr id="5" name="Picture 4" descr="api_tabl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139372"/>
            <a:ext cx="8382000" cy="246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95891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1 Session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200" y="789313"/>
            <a:ext cx="8654650" cy="5127144"/>
          </a:xfrm>
        </p:spPr>
        <p:txBody>
          <a:bodyPr>
            <a:noAutofit/>
          </a:bodyPr>
          <a:lstStyle/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rgbClr val="7F7F7F"/>
                </a:solidFill>
              </a:rPr>
              <a:t>01 Introduction to machine learning with sample </a:t>
            </a:r>
            <a:r>
              <a:rPr lang="en-US" sz="1800" dirty="0" smtClean="0">
                <a:solidFill>
                  <a:srgbClr val="7F7F7F"/>
                </a:solidFill>
              </a:rPr>
              <a:t>applications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02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Scientific Computing Tools for Python: NumPy,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SciPy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, and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matplotlib</a:t>
            </a: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03 Data formats, preparation, and representation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04 Supervised learning: Training and test data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rgbClr val="7F7F7F"/>
                </a:solidFill>
              </a:rPr>
              <a:t>05 Supervised learning: Estimators for classification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06 Supervised learning: Estimators for regression analysis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07 Unsupervised learning: Unsupervised Transformers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08 Unsupervised learning: Clustering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09 The scikit-learn estimator interface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b="1" dirty="0">
                <a:latin typeface="Helvetica"/>
                <a:cs typeface="Helvetica"/>
              </a:rPr>
              <a:t>10 Preparing a real-world dataset (titanic)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11 Working with text data via the bag-of-words model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12 Application: SMS spam classification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6930757" y="249440"/>
            <a:ext cx="19370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9:00 AM - 3:00 PM</a:t>
            </a: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822014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Continuous &amp; Categorical Features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z="1800" smtClean="0"/>
              <a:pPr/>
              <a:t>49</a:t>
            </a:fld>
            <a:endParaRPr lang="en-US" sz="1800" dirty="0"/>
          </a:p>
        </p:txBody>
      </p:sp>
      <p:sp>
        <p:nvSpPr>
          <p:cNvPr id="5" name="Rectangle 4"/>
          <p:cNvSpPr/>
          <p:nvPr/>
        </p:nvSpPr>
        <p:spPr>
          <a:xfrm>
            <a:off x="1154547" y="2032000"/>
            <a:ext cx="1835727" cy="55418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Continuous</a:t>
            </a:r>
            <a:endParaRPr lang="en-US" sz="2400" dirty="0"/>
          </a:p>
        </p:txBody>
      </p:sp>
      <p:sp>
        <p:nvSpPr>
          <p:cNvPr id="6" name="Rectangle 5"/>
          <p:cNvSpPr/>
          <p:nvPr/>
        </p:nvSpPr>
        <p:spPr>
          <a:xfrm>
            <a:off x="4926446" y="2032000"/>
            <a:ext cx="1835727" cy="55418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Categorical</a:t>
            </a:r>
            <a:endParaRPr lang="en-US" sz="2400" dirty="0"/>
          </a:p>
        </p:txBody>
      </p:sp>
      <p:sp>
        <p:nvSpPr>
          <p:cNvPr id="7" name="Rectangle 6"/>
          <p:cNvSpPr/>
          <p:nvPr/>
        </p:nvSpPr>
        <p:spPr>
          <a:xfrm>
            <a:off x="3624119" y="3454400"/>
            <a:ext cx="1835727" cy="55418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Nominal</a:t>
            </a:r>
            <a:endParaRPr lang="en-US" sz="2400" dirty="0"/>
          </a:p>
        </p:txBody>
      </p:sp>
      <p:sp>
        <p:nvSpPr>
          <p:cNvPr id="8" name="Rectangle 7"/>
          <p:cNvSpPr/>
          <p:nvPr/>
        </p:nvSpPr>
        <p:spPr>
          <a:xfrm>
            <a:off x="6418117" y="3454400"/>
            <a:ext cx="1835727" cy="55418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Ordinal</a:t>
            </a:r>
            <a:endParaRPr lang="en-US" sz="2400" dirty="0"/>
          </a:p>
        </p:txBody>
      </p:sp>
      <p:cxnSp>
        <p:nvCxnSpPr>
          <p:cNvPr id="10" name="Straight Arrow Connector 9"/>
          <p:cNvCxnSpPr>
            <a:stCxn id="6" idx="2"/>
            <a:endCxn id="7" idx="0"/>
          </p:cNvCxnSpPr>
          <p:nvPr/>
        </p:nvCxnSpPr>
        <p:spPr>
          <a:xfrm flipH="1">
            <a:off x="4541983" y="2586182"/>
            <a:ext cx="1302327" cy="86821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6" idx="2"/>
            <a:endCxn id="8" idx="0"/>
          </p:cNvCxnSpPr>
          <p:nvPr/>
        </p:nvCxnSpPr>
        <p:spPr>
          <a:xfrm>
            <a:off x="5844310" y="2586182"/>
            <a:ext cx="1491671" cy="86821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154547" y="2770909"/>
            <a:ext cx="21012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Helvetica Light"/>
                <a:cs typeface="Helvetica Light"/>
              </a:rPr>
              <a:t>e.g., sepal width in cm</a:t>
            </a:r>
          </a:p>
          <a:p>
            <a:pPr algn="ctr"/>
            <a:r>
              <a:rPr lang="en-US" sz="1400" dirty="0" smtClean="0">
                <a:latin typeface="Helvetica Light"/>
                <a:cs typeface="Helvetica Light"/>
              </a:rPr>
              <a:t>[3.4, 4.7 </a:t>
            </a:r>
            <a:r>
              <a:rPr lang="is-IS" sz="1400" dirty="0" smtClean="0">
                <a:latin typeface="Helvetica Light"/>
                <a:cs typeface="Helvetica Light"/>
              </a:rPr>
              <a:t>…]</a:t>
            </a:r>
            <a:endParaRPr lang="en-US" sz="1400" dirty="0" smtClean="0">
              <a:latin typeface="Helvetica Light"/>
              <a:cs typeface="Helvetica Ligh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985163" y="4193309"/>
            <a:ext cx="27016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Helvetica Light"/>
                <a:cs typeface="Helvetica Light"/>
              </a:rPr>
              <a:t>e.g., ratings</a:t>
            </a:r>
          </a:p>
          <a:p>
            <a:pPr algn="ctr"/>
            <a:r>
              <a:rPr lang="en-US" sz="1400" dirty="0" smtClean="0">
                <a:latin typeface="Helvetica Light"/>
                <a:cs typeface="Helvetica Light"/>
              </a:rPr>
              <a:t>[satisfied, neutral, unsatisfied]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535796" y="4193309"/>
            <a:ext cx="20123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Helvetica Light"/>
                <a:cs typeface="Helvetica Light"/>
              </a:rPr>
              <a:t>e.g., colors</a:t>
            </a:r>
          </a:p>
          <a:p>
            <a:pPr algn="ctr"/>
            <a:r>
              <a:rPr lang="en-US" sz="1400" dirty="0" smtClean="0">
                <a:latin typeface="Helvetica Light"/>
                <a:cs typeface="Helvetica Light"/>
              </a:rPr>
              <a:t>[red, green, blue, </a:t>
            </a:r>
            <a:r>
              <a:rPr lang="is-IS" sz="1400" dirty="0" smtClean="0">
                <a:latin typeface="Helvetica Light"/>
                <a:cs typeface="Helvetica Light"/>
              </a:rPr>
              <a:t>…]</a:t>
            </a:r>
            <a:endParaRPr lang="en-US" sz="1400" dirty="0" smtClean="0">
              <a:latin typeface="Helvetica Light"/>
              <a:cs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1656041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45773" y="3282442"/>
            <a:ext cx="30453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Helvetica Light"/>
                <a:cs typeface="Helvetica Light"/>
              </a:rPr>
              <a:t>Contact Info:</a:t>
            </a:r>
            <a:endParaRPr lang="en-US" sz="3200" dirty="0">
              <a:latin typeface="Helvetica Light"/>
              <a:cs typeface="Helvetica Ligh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19815" y="4058065"/>
            <a:ext cx="4544868" cy="18825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Helvetica Light"/>
                <a:cs typeface="Helvetica Light"/>
              </a:rPr>
              <a:t>Dr. Randy Olson</a:t>
            </a: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r>
              <a:rPr lang="en-US" sz="2000" dirty="0" err="1" smtClean="0">
                <a:latin typeface="Helvetica Light"/>
                <a:cs typeface="Helvetica Light"/>
              </a:rPr>
              <a:t>rso@randalolson.com</a:t>
            </a:r>
            <a:endParaRPr lang="en-US" sz="2000" dirty="0" smtClean="0">
              <a:latin typeface="Helvetica Light"/>
              <a:cs typeface="Helvetica Light"/>
            </a:endParaRP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r>
              <a:rPr lang="en-US" sz="2000" dirty="0" smtClean="0">
                <a:latin typeface="Helvetica Light"/>
                <a:cs typeface="Helvetica Light"/>
                <a:hlinkClick r:id="rId2"/>
              </a:rPr>
              <a:t>http://</a:t>
            </a:r>
            <a:r>
              <a:rPr lang="en-US" sz="2000" dirty="0" err="1" smtClean="0">
                <a:latin typeface="Helvetica Light"/>
                <a:cs typeface="Helvetica Light"/>
                <a:hlinkClick r:id="rId2"/>
              </a:rPr>
              <a:t>www.randalolson.com</a:t>
            </a:r>
            <a:endParaRPr lang="en-US" sz="2000" dirty="0" smtClean="0">
              <a:latin typeface="Helvetica Light"/>
              <a:cs typeface="Helvetica Light"/>
            </a:endParaRP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r>
              <a:rPr lang="en-US" sz="2000" dirty="0" smtClean="0">
                <a:latin typeface="Helvetica Light"/>
                <a:cs typeface="Helvetica Light"/>
                <a:hlinkClick r:id="rId3"/>
              </a:rPr>
              <a:t>@</a:t>
            </a:r>
            <a:r>
              <a:rPr lang="en-US" sz="2000" dirty="0" err="1" smtClean="0">
                <a:latin typeface="Helvetica Light"/>
                <a:cs typeface="Helvetica Light"/>
                <a:hlinkClick r:id="rId3"/>
              </a:rPr>
              <a:t>randal_olson</a:t>
            </a:r>
            <a:endParaRPr lang="en-US" sz="2000" dirty="0">
              <a:latin typeface="Helvetica Light"/>
              <a:cs typeface="Helvetica Ligh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5773" y="1173721"/>
            <a:ext cx="58189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latin typeface="Helvetica Light"/>
                <a:cs typeface="Helvetica Light"/>
              </a:rPr>
              <a:t>Tutorial material on </a:t>
            </a:r>
            <a:r>
              <a:rPr lang="en-US" sz="3600" dirty="0" err="1" smtClean="0">
                <a:latin typeface="Helvetica Light"/>
                <a:cs typeface="Helvetica Light"/>
              </a:rPr>
              <a:t>GitHub</a:t>
            </a:r>
            <a:r>
              <a:rPr lang="en-US" sz="3600" dirty="0" smtClean="0">
                <a:latin typeface="Helvetica Light"/>
                <a:cs typeface="Helvetica Light"/>
              </a:rPr>
              <a:t>:</a:t>
            </a:r>
            <a:endParaRPr lang="en-US" sz="3600" dirty="0">
              <a:latin typeface="Helvetica Light"/>
              <a:cs typeface="Helvetica Light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29139" y="1933087"/>
            <a:ext cx="788572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Helvetica Light"/>
                <a:cs typeface="Helvetica Light"/>
                <a:hlinkClick r:id="rId4"/>
              </a:rPr>
              <a:t>https://</a:t>
            </a:r>
            <a:r>
              <a:rPr lang="en-US" sz="2400" dirty="0" err="1">
                <a:latin typeface="Helvetica Light"/>
                <a:cs typeface="Helvetica Light"/>
                <a:hlinkClick r:id="rId4"/>
              </a:rPr>
              <a:t>github.com</a:t>
            </a:r>
            <a:r>
              <a:rPr lang="en-US" sz="2400" dirty="0">
                <a:latin typeface="Helvetica Light"/>
                <a:cs typeface="Helvetica Light"/>
                <a:hlinkClick r:id="rId4"/>
              </a:rPr>
              <a:t>/</a:t>
            </a:r>
            <a:r>
              <a:rPr lang="en-US" sz="2400" dirty="0" err="1">
                <a:latin typeface="Helvetica Light"/>
                <a:cs typeface="Helvetica Light"/>
                <a:hlinkClick r:id="rId4"/>
              </a:rPr>
              <a:t>rhiever</a:t>
            </a:r>
            <a:r>
              <a:rPr lang="en-US" sz="2400" dirty="0">
                <a:latin typeface="Helvetica Light"/>
                <a:cs typeface="Helvetica Light"/>
                <a:hlinkClick r:id="rId4"/>
              </a:rPr>
              <a:t>/</a:t>
            </a:r>
            <a:r>
              <a:rPr lang="en-US" sz="2400" dirty="0" err="1">
                <a:latin typeface="Helvetica Light"/>
                <a:cs typeface="Helvetica Light"/>
                <a:hlinkClick r:id="rId4"/>
              </a:rPr>
              <a:t>webstep-sklearn-quickstart</a:t>
            </a:r>
            <a:endParaRPr lang="en-US" sz="2400" dirty="0" smtClean="0">
              <a:latin typeface="Helvetica Light"/>
              <a:cs typeface="Helvetica Light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5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207000" y="63500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latin typeface="Helvetica Light"/>
              <a:cs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7119081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Case Study - Titanic Survival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111725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1 Session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200" y="789313"/>
            <a:ext cx="8654650" cy="5127144"/>
          </a:xfrm>
        </p:spPr>
        <p:txBody>
          <a:bodyPr>
            <a:noAutofit/>
          </a:bodyPr>
          <a:lstStyle/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rgbClr val="7F7F7F"/>
                </a:solidFill>
              </a:rPr>
              <a:t>01 Introduction to machine learning with sample </a:t>
            </a:r>
            <a:r>
              <a:rPr lang="en-US" sz="1800" dirty="0" smtClean="0">
                <a:solidFill>
                  <a:srgbClr val="7F7F7F"/>
                </a:solidFill>
              </a:rPr>
              <a:t>applications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02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Scientific Computing Tools for Python: NumPy,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SciPy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, and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matplotlib</a:t>
            </a: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03 Data formats, preparation, and representation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04 Supervised learning: Training and test data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rgbClr val="7F7F7F"/>
                </a:solidFill>
              </a:rPr>
              <a:t>05 Supervised learning: Estimators for classification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06 Supervised learning: Estimators for regression analysis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07 Unsupervised learning: Unsupervised Transformers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08 Unsupervised learning: Clustering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09 The scikit-learn estimator interface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10 Preparing a real-world dataset (titanic)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Helvetica"/>
                <a:cs typeface="Helvetica"/>
              </a:rPr>
              <a:t>11 Working with text data via the bag-of-words model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12 Application: SMS spam classification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6930757" y="249440"/>
            <a:ext cx="19370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9:00 AM - 3:00 PM</a:t>
            </a: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01405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199" y="1600200"/>
            <a:ext cx="9587345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• D1: ”Each state has its own laws.”</a:t>
            </a:r>
            <a:br>
              <a:rPr lang="en-US" sz="2400" dirty="0"/>
            </a:br>
            <a:r>
              <a:rPr lang="en-US" sz="2400" dirty="0"/>
              <a:t>• D2: ”Every country has its own culture.”</a:t>
            </a:r>
            <a:br>
              <a:rPr lang="en-US" sz="2400" dirty="0"/>
            </a:br>
            <a:endParaRPr lang="en-US" sz="2400" dirty="0"/>
          </a:p>
          <a:p>
            <a:pPr marL="0" indent="0">
              <a:buNone/>
            </a:pPr>
            <a:r>
              <a:rPr lang="en-US" sz="2400" dirty="0"/>
              <a:t>V ={each:1</a:t>
            </a:r>
            <a:r>
              <a:rPr lang="en-US" sz="2400" dirty="0" smtClean="0"/>
              <a:t>, state</a:t>
            </a:r>
            <a:r>
              <a:rPr lang="en-US" sz="2400" dirty="0"/>
              <a:t>:1</a:t>
            </a:r>
            <a:r>
              <a:rPr lang="en-US" sz="2400" dirty="0" smtClean="0"/>
              <a:t>, has</a:t>
            </a:r>
            <a:r>
              <a:rPr lang="en-US" sz="2400" dirty="0"/>
              <a:t>:2</a:t>
            </a:r>
            <a:r>
              <a:rPr lang="en-US" sz="2400" dirty="0" smtClean="0"/>
              <a:t>, its</a:t>
            </a:r>
            <a:r>
              <a:rPr lang="en-US" sz="2400" dirty="0"/>
              <a:t>:2</a:t>
            </a:r>
            <a:r>
              <a:rPr lang="en-US" sz="2400" dirty="0" smtClean="0"/>
              <a:t>, own</a:t>
            </a:r>
            <a:r>
              <a:rPr lang="en-US" sz="2400" dirty="0"/>
              <a:t>:2, </a:t>
            </a:r>
            <a:endParaRPr lang="en-US" sz="2400" dirty="0" smtClean="0"/>
          </a:p>
          <a:p>
            <a:pPr marL="0" indent="0">
              <a:buNone/>
            </a:pPr>
            <a:r>
              <a:rPr lang="en-US" sz="2400" dirty="0"/>
              <a:t> </a:t>
            </a:r>
            <a:r>
              <a:rPr lang="en-US" sz="2400" dirty="0" smtClean="0"/>
              <a:t>      laws: </a:t>
            </a:r>
            <a:r>
              <a:rPr lang="en-US" sz="2400" dirty="0"/>
              <a:t>1, </a:t>
            </a:r>
            <a:r>
              <a:rPr lang="en-US" sz="2400" dirty="0" smtClean="0"/>
              <a:t>every: </a:t>
            </a:r>
            <a:r>
              <a:rPr lang="en-US" sz="2400" dirty="0"/>
              <a:t>1, </a:t>
            </a:r>
            <a:r>
              <a:rPr lang="en-US" sz="2400" dirty="0" smtClean="0"/>
              <a:t>country: </a:t>
            </a:r>
            <a:r>
              <a:rPr lang="en-US" sz="2400" dirty="0"/>
              <a:t>1, </a:t>
            </a:r>
            <a:r>
              <a:rPr lang="en-US" sz="2400" dirty="0" smtClean="0"/>
              <a:t>culture: </a:t>
            </a:r>
            <a:r>
              <a:rPr lang="en-US" sz="2400" dirty="0"/>
              <a:t>1} </a:t>
            </a:r>
          </a:p>
          <a:p>
            <a:pPr marL="0" indent="0">
              <a:buNone/>
            </a:pPr>
            <a:endParaRPr lang="en-US" sz="2400" dirty="0"/>
          </a:p>
          <a:p>
            <a:endParaRPr lang="en-US" sz="24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Bag of Words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52</a:t>
            </a:fld>
            <a:endParaRPr lang="en-US" dirty="0"/>
          </a:p>
        </p:txBody>
      </p:sp>
      <p:pic>
        <p:nvPicPr>
          <p:cNvPr id="5" name="Picture 4" descr="Screen Shot 2016-07-11 at 5.10.0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67494"/>
            <a:ext cx="9144000" cy="1493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50730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1 Session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200" y="789313"/>
            <a:ext cx="8654650" cy="5127144"/>
          </a:xfrm>
        </p:spPr>
        <p:txBody>
          <a:bodyPr>
            <a:noAutofit/>
          </a:bodyPr>
          <a:lstStyle/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rgbClr val="7F7F7F"/>
                </a:solidFill>
              </a:rPr>
              <a:t>01 Introduction to machine learning with sample </a:t>
            </a:r>
            <a:r>
              <a:rPr lang="en-US" sz="1800" dirty="0" smtClean="0">
                <a:solidFill>
                  <a:srgbClr val="7F7F7F"/>
                </a:solidFill>
              </a:rPr>
              <a:t>applications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02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Scientific Computing Tools for Python: NumPy,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SciPy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, and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matplotlib</a:t>
            </a: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03 Data formats, preparation, and representation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04 Supervised learning: Training and test data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rgbClr val="7F7F7F"/>
                </a:solidFill>
              </a:rPr>
              <a:t>05 Supervised learning: Estimators for classification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06 Supervised learning: Estimators for regression analysis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07 Unsupervised learning: Unsupervised Transformers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08 Unsupervised learning: Clustering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09 The scikit-learn estimator interface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10 Preparing a real-world dataset (titanic)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11 Working with text data via the bag-of-words model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b="1" dirty="0">
                <a:latin typeface="Helvetica"/>
                <a:cs typeface="Helvetica"/>
              </a:rPr>
              <a:t>12 Application: SMS spam classification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6930757" y="249440"/>
            <a:ext cx="19370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9:00 AM - 3:00 PM</a:t>
            </a: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8723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 smtClean="0"/>
              <a:t>Preprocessing &amp; Classification Overview</a:t>
            </a: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54</a:t>
            </a:fld>
            <a:endParaRPr lang="en-US" dirty="0"/>
          </a:p>
        </p:txBody>
      </p:sp>
      <p:pic>
        <p:nvPicPr>
          <p:cNvPr id="5" name="Picture 4" descr="supervised_scikit_lear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773" y="943767"/>
            <a:ext cx="7045681" cy="5174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4326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Day 2 Session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917800" y="251045"/>
            <a:ext cx="1922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9:00 AM - 3:00 PM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55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43048" y="989842"/>
            <a:ext cx="8853899" cy="4611535"/>
          </a:xfrm>
        </p:spPr>
        <p:txBody>
          <a:bodyPr>
            <a:noAutofit/>
          </a:bodyPr>
          <a:lstStyle/>
          <a:p>
            <a:pPr marL="0" indent="0">
              <a:lnSpc>
                <a:spcPct val="140000"/>
              </a:lnSpc>
              <a:buNone/>
            </a:pPr>
            <a:r>
              <a:rPr lang="en-US" sz="1800" b="1" dirty="0">
                <a:latin typeface="Helvetica"/>
                <a:cs typeface="Helvetica"/>
              </a:rPr>
              <a:t>13 Cross-Validation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14 Model complexity and grid search for adjusting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hyperparameters</a:t>
            </a: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15 Scikit-learn Pipelines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16 Supervised learning: Performance metrics for classification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17 Supervised learning: Linear Models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18 Supervised learning: Support Vector Machines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19 Supervised learning: Decision trees and random forests</a:t>
            </a: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ensemble methods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20 Supervised learning: </a:t>
            </a: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Feature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selection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21 Unsupervised learning: Hierarchical and density-based clustering algorithms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22 Unsupervised learning: Non-linear dimensionality reduction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23 Automated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243749849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Holdout Evaluation 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56</a:t>
            </a:fld>
            <a:endParaRPr lang="en-US" dirty="0"/>
          </a:p>
        </p:txBody>
      </p:sp>
      <p:pic>
        <p:nvPicPr>
          <p:cNvPr id="7" name="Picture 6" descr="testing.svg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685" b="69591"/>
          <a:stretch/>
        </p:blipFill>
        <p:spPr>
          <a:xfrm>
            <a:off x="259027" y="1037346"/>
            <a:ext cx="8427773" cy="4777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6399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Holdout Evaluation </a:t>
            </a:r>
            <a:r>
              <a:rPr lang="en-US" dirty="0" smtClean="0"/>
              <a:t>II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57</a:t>
            </a:fld>
            <a:endParaRPr lang="en-US" dirty="0"/>
          </a:p>
        </p:txBody>
      </p:sp>
      <p:pic>
        <p:nvPicPr>
          <p:cNvPr id="5" name="Picture 4" descr="testing.svg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605" r="27408" b="34503"/>
          <a:stretch/>
        </p:blipFill>
        <p:spPr>
          <a:xfrm>
            <a:off x="737937" y="926053"/>
            <a:ext cx="7786254" cy="4766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6111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Holdout Validation 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58</a:t>
            </a:fld>
            <a:endParaRPr lang="en-US" dirty="0"/>
          </a:p>
        </p:txBody>
      </p:sp>
      <p:pic>
        <p:nvPicPr>
          <p:cNvPr id="5" name="Picture 4" descr="validation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4" t="5310" b="66180"/>
          <a:stretch/>
        </p:blipFill>
        <p:spPr>
          <a:xfrm>
            <a:off x="155576" y="800893"/>
            <a:ext cx="7813440" cy="5231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4698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Holdout Validation </a:t>
            </a:r>
            <a:r>
              <a:rPr lang="en-US" dirty="0" smtClean="0"/>
              <a:t>II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59</a:t>
            </a:fld>
            <a:endParaRPr lang="en-US" dirty="0"/>
          </a:p>
        </p:txBody>
      </p:sp>
      <p:pic>
        <p:nvPicPr>
          <p:cNvPr id="5" name="Picture 4" descr="validation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103" b="37731"/>
          <a:stretch/>
        </p:blipFill>
        <p:spPr>
          <a:xfrm>
            <a:off x="294912" y="793749"/>
            <a:ext cx="7948542" cy="5303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477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6-10-27 at 5.06.5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539" y="2422769"/>
            <a:ext cx="7580923" cy="1181443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Tutorial Setup I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4228156"/>
            <a:ext cx="918556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latin typeface="Andale Mono"/>
                <a:cs typeface="Andale Mono"/>
              </a:rPr>
              <a:t>$ </a:t>
            </a:r>
            <a:r>
              <a:rPr lang="en-US" sz="1400" dirty="0" err="1" smtClean="0">
                <a:latin typeface="Andale Mono"/>
                <a:cs typeface="Andale Mono"/>
              </a:rPr>
              <a:t>git</a:t>
            </a:r>
            <a:r>
              <a:rPr lang="en-US" sz="1400" dirty="0" smtClean="0">
                <a:latin typeface="Andale Mono"/>
                <a:cs typeface="Andale Mono"/>
              </a:rPr>
              <a:t> </a:t>
            </a:r>
            <a:r>
              <a:rPr lang="en-US" sz="1400" dirty="0">
                <a:latin typeface="Andale Mono"/>
                <a:cs typeface="Andale Mono"/>
              </a:rPr>
              <a:t>remote add upstream </a:t>
            </a:r>
            <a:r>
              <a:rPr lang="en-US" sz="1400" dirty="0">
                <a:latin typeface="Andale Mono"/>
                <a:cs typeface="Andale Mono"/>
                <a:hlinkClick r:id="rId3"/>
              </a:rPr>
              <a:t>https://github.com/rhiever/webstep-sklearn-</a:t>
            </a:r>
            <a:r>
              <a:rPr lang="en-US" sz="1400" dirty="0" smtClean="0">
                <a:latin typeface="Andale Mono"/>
                <a:cs typeface="Andale Mono"/>
                <a:hlinkClick r:id="rId3"/>
              </a:rPr>
              <a:t>quickstart.git</a:t>
            </a:r>
            <a:endParaRPr lang="en-US" sz="1400" dirty="0" smtClean="0">
              <a:latin typeface="Andale Mono"/>
              <a:cs typeface="Andale Mono"/>
            </a:endParaRPr>
          </a:p>
          <a:p>
            <a:r>
              <a:rPr lang="en-US" sz="1400" dirty="0" smtClean="0">
                <a:latin typeface="Andale Mono"/>
                <a:cs typeface="Andale Mono"/>
              </a:rPr>
              <a:t>$ </a:t>
            </a:r>
            <a:r>
              <a:rPr lang="en-US" sz="1400" dirty="0" err="1" smtClean="0">
                <a:latin typeface="Andale Mono"/>
                <a:cs typeface="Andale Mono"/>
              </a:rPr>
              <a:t>git</a:t>
            </a:r>
            <a:r>
              <a:rPr lang="en-US" sz="1400" dirty="0" smtClean="0">
                <a:latin typeface="Andale Mono"/>
                <a:cs typeface="Andale Mono"/>
              </a:rPr>
              <a:t> </a:t>
            </a:r>
            <a:r>
              <a:rPr lang="en-US" sz="1400" dirty="0">
                <a:latin typeface="Andale Mono"/>
                <a:cs typeface="Andale Mono"/>
              </a:rPr>
              <a:t>fetch upstream</a:t>
            </a:r>
          </a:p>
          <a:p>
            <a:r>
              <a:rPr lang="en-US" sz="1400" dirty="0" smtClean="0">
                <a:latin typeface="Andale Mono"/>
                <a:cs typeface="Andale Mono"/>
              </a:rPr>
              <a:t>$ </a:t>
            </a:r>
            <a:r>
              <a:rPr lang="en-US" sz="1400" dirty="0" err="1" smtClean="0">
                <a:latin typeface="Andale Mono"/>
                <a:cs typeface="Andale Mono"/>
              </a:rPr>
              <a:t>git</a:t>
            </a:r>
            <a:r>
              <a:rPr lang="en-US" sz="1400" dirty="0" smtClean="0">
                <a:latin typeface="Andale Mono"/>
                <a:cs typeface="Andale Mono"/>
              </a:rPr>
              <a:t> </a:t>
            </a:r>
            <a:r>
              <a:rPr lang="en-US" sz="1400" dirty="0">
                <a:latin typeface="Andale Mono"/>
                <a:cs typeface="Andale Mono"/>
              </a:rPr>
              <a:t>checkout master merge upstream/master</a:t>
            </a:r>
          </a:p>
        </p:txBody>
      </p:sp>
      <p:sp>
        <p:nvSpPr>
          <p:cNvPr id="8" name="Oval 7"/>
          <p:cNvSpPr/>
          <p:nvPr/>
        </p:nvSpPr>
        <p:spPr>
          <a:xfrm>
            <a:off x="7528529" y="2333927"/>
            <a:ext cx="831273" cy="553361"/>
          </a:xfrm>
          <a:prstGeom prst="ellipse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57199" y="2032088"/>
            <a:ext cx="5950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Helvetica Light"/>
                <a:cs typeface="Helvetica Light"/>
              </a:rPr>
              <a:t>a) Fork the Repository (if you haven’t done so already):</a:t>
            </a:r>
            <a:endParaRPr lang="en-US" dirty="0">
              <a:latin typeface="Helvetica Light"/>
              <a:cs typeface="Helvetica Ligh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7200" y="3639216"/>
            <a:ext cx="3359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Helvetica Light"/>
                <a:cs typeface="Helvetica Light"/>
              </a:rPr>
              <a:t>b) Sync an older fork:</a:t>
            </a:r>
            <a:endParaRPr lang="en-US" dirty="0">
              <a:latin typeface="Helvetica Light"/>
              <a:cs typeface="Helvetica Light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4867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Holdout Validation </a:t>
            </a:r>
            <a:r>
              <a:rPr lang="en-US" dirty="0" smtClean="0"/>
              <a:t>III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60</a:t>
            </a:fld>
            <a:endParaRPr lang="en-US" dirty="0"/>
          </a:p>
        </p:txBody>
      </p:sp>
      <p:pic>
        <p:nvPicPr>
          <p:cNvPr id="2" name="Picture 1" descr="validation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67824" r="-4542"/>
          <a:stretch/>
        </p:blipFill>
        <p:spPr>
          <a:xfrm>
            <a:off x="940954" y="943767"/>
            <a:ext cx="7302500" cy="5141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5142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K-fold Cross-Validation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61</a:t>
            </a:fld>
            <a:endParaRPr lang="en-US" dirty="0"/>
          </a:p>
        </p:txBody>
      </p:sp>
      <p:pic>
        <p:nvPicPr>
          <p:cNvPr id="5" name="Picture 4" descr="kfold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84" b="2224"/>
          <a:stretch/>
        </p:blipFill>
        <p:spPr>
          <a:xfrm>
            <a:off x="2079624" y="809625"/>
            <a:ext cx="4772891" cy="531812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528337" y="2411083"/>
            <a:ext cx="176353" cy="9233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600" dirty="0" smtClean="0">
                <a:latin typeface="Helvetica Light"/>
                <a:cs typeface="Helvetica Light"/>
              </a:rPr>
              <a:t>5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667153" y="2223883"/>
            <a:ext cx="176353" cy="9233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600" dirty="0" smtClean="0">
                <a:latin typeface="Helvetica Light"/>
                <a:cs typeface="Helvetica Light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4764632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62</a:t>
            </a:fld>
            <a:endParaRPr lang="en-US" dirty="0"/>
          </a:p>
        </p:txBody>
      </p:sp>
      <p:sp>
        <p:nvSpPr>
          <p:cNvPr id="5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K-fold Cross-Validation Pipeline I</a:t>
            </a:r>
            <a:endParaRPr lang="en-US" dirty="0"/>
          </a:p>
        </p:txBody>
      </p:sp>
      <p:pic>
        <p:nvPicPr>
          <p:cNvPr id="6" name="Picture 5" descr="kfold-validation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111"/>
          <a:stretch/>
        </p:blipFill>
        <p:spPr>
          <a:xfrm>
            <a:off x="457200" y="943767"/>
            <a:ext cx="7977556" cy="4866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99129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63</a:t>
            </a:fld>
            <a:endParaRPr lang="en-US" dirty="0"/>
          </a:p>
        </p:txBody>
      </p:sp>
      <p:sp>
        <p:nvSpPr>
          <p:cNvPr id="5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K-fold Cross-Validation Pipeline II</a:t>
            </a:r>
            <a:endParaRPr lang="en-US" dirty="0"/>
          </a:p>
        </p:txBody>
      </p:sp>
      <p:pic>
        <p:nvPicPr>
          <p:cNvPr id="2" name="Picture 1" descr="kfold-validation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972" b="10648"/>
          <a:stretch/>
        </p:blipFill>
        <p:spPr>
          <a:xfrm>
            <a:off x="1257240" y="1127126"/>
            <a:ext cx="6589339" cy="5000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67055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2 Session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6917800" y="251045"/>
            <a:ext cx="1922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9:00 AM - 3:00 PM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64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43048" y="989842"/>
            <a:ext cx="8853899" cy="4611535"/>
          </a:xfrm>
        </p:spPr>
        <p:txBody>
          <a:bodyPr>
            <a:noAutofit/>
          </a:bodyPr>
          <a:lstStyle/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rgbClr val="7F7F7F"/>
                </a:solidFill>
              </a:rPr>
              <a:t>13 Cross-Validation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b="1" dirty="0">
                <a:latin typeface="Helvetica"/>
                <a:cs typeface="Helvetica"/>
              </a:rPr>
              <a:t>14 Model complexity and grid search for adjusting </a:t>
            </a:r>
            <a:r>
              <a:rPr lang="en-US" sz="1800" b="1" dirty="0" err="1">
                <a:latin typeface="Helvetica"/>
                <a:cs typeface="Helvetica"/>
              </a:rPr>
              <a:t>hyperparameters</a:t>
            </a:r>
            <a:endParaRPr lang="en-US" sz="1800" b="1" dirty="0">
              <a:latin typeface="Helvetica"/>
              <a:cs typeface="Helvetica"/>
            </a:endParaRP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15 Scikit-learn Pipelines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16 Supervised learning: Performance metrics for classification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17 Supervised learning: Linear Models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18 Supervised learning: Support Vector Machines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19 Supervised learning: Decision trees and random forests</a:t>
            </a: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ensemble methods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20 Supervised learning: </a:t>
            </a: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Feature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selection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21 Unsupervised learning: Hierarchical and density-based clustering algorithms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22 Unsupervised learning: Non-linear dimensionality reduction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23 Automated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82188448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Curves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65</a:t>
            </a:fld>
            <a:endParaRPr lang="en-US" dirty="0"/>
          </a:p>
        </p:txBody>
      </p:sp>
      <p:pic>
        <p:nvPicPr>
          <p:cNvPr id="5" name="Picture 4" descr="06_0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9199" y="1127124"/>
            <a:ext cx="6009526" cy="496887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5572779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 smtClean="0"/>
              <a:t>Image source: https</a:t>
            </a:r>
            <a:r>
              <a:rPr lang="en-US" sz="1400" dirty="0"/>
              <a:t>://</a:t>
            </a:r>
            <a:r>
              <a:rPr lang="en-US" sz="1400" dirty="0" err="1"/>
              <a:t>github.com</a:t>
            </a:r>
            <a:r>
              <a:rPr lang="en-US" sz="1400" dirty="0"/>
              <a:t>/</a:t>
            </a:r>
            <a:r>
              <a:rPr lang="en-US" sz="1400" dirty="0" err="1"/>
              <a:t>rasbt</a:t>
            </a:r>
            <a:r>
              <a:rPr lang="en-US" sz="1400" dirty="0"/>
              <a:t>/python-machine-learning-book/blob/master/code/ch06/images/06_04.png</a:t>
            </a:r>
          </a:p>
        </p:txBody>
      </p:sp>
    </p:spTree>
    <p:extLst>
      <p:ext uri="{BB962C8B-B14F-4D97-AF65-F5344CB8AC3E}">
        <p14:creationId xmlns:p14="http://schemas.microsoft.com/office/powerpoint/2010/main" val="115704428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Complexity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66</a:t>
            </a:fld>
            <a:endParaRPr lang="en-US" dirty="0"/>
          </a:p>
        </p:txBody>
      </p:sp>
      <p:pic>
        <p:nvPicPr>
          <p:cNvPr id="5" name="Picture 4" descr="06_0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229" y="1102516"/>
            <a:ext cx="7109225" cy="4739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27568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Grid Search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67</a:t>
            </a:fld>
            <a:endParaRPr lang="en-US" dirty="0"/>
          </a:p>
        </p:txBody>
      </p:sp>
      <p:pic>
        <p:nvPicPr>
          <p:cNvPr id="5" name="Picture 4" descr="plot_rbf_parameters_002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7" r="1" b="4394"/>
          <a:stretch/>
        </p:blipFill>
        <p:spPr>
          <a:xfrm>
            <a:off x="1270000" y="943767"/>
            <a:ext cx="6284265" cy="461248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000375" y="5446752"/>
            <a:ext cx="29845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Helvetica Light"/>
                <a:cs typeface="Helvetica Light"/>
              </a:rPr>
              <a:t>gamma parameter</a:t>
            </a:r>
          </a:p>
        </p:txBody>
      </p:sp>
      <p:sp>
        <p:nvSpPr>
          <p:cNvPr id="7" name="TextBox 6"/>
          <p:cNvSpPr txBox="1"/>
          <p:nvPr/>
        </p:nvSpPr>
        <p:spPr>
          <a:xfrm rot="16200000">
            <a:off x="-239324" y="2780526"/>
            <a:ext cx="29845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Helvetica Light"/>
                <a:cs typeface="Helvetica Light"/>
              </a:rPr>
              <a:t>C parameter</a:t>
            </a:r>
          </a:p>
        </p:txBody>
      </p:sp>
      <p:sp>
        <p:nvSpPr>
          <p:cNvPr id="8" name="Rectangle 7"/>
          <p:cNvSpPr/>
          <p:nvPr/>
        </p:nvSpPr>
        <p:spPr>
          <a:xfrm>
            <a:off x="2285999" y="5773321"/>
            <a:ext cx="611187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smtClean="0"/>
              <a:t>Source: http</a:t>
            </a:r>
            <a:r>
              <a:rPr lang="en-US" sz="1100" dirty="0"/>
              <a:t>://scikit-</a:t>
            </a:r>
            <a:r>
              <a:rPr lang="en-US" sz="1100" dirty="0" err="1"/>
              <a:t>learn.org</a:t>
            </a:r>
            <a:r>
              <a:rPr lang="en-US" sz="1100" dirty="0"/>
              <a:t>/stable/</a:t>
            </a:r>
            <a:r>
              <a:rPr lang="en-US" sz="1100" dirty="0" err="1"/>
              <a:t>auto_examples</a:t>
            </a:r>
            <a:r>
              <a:rPr lang="en-US" sz="1100" dirty="0"/>
              <a:t>/</a:t>
            </a:r>
            <a:r>
              <a:rPr lang="en-US" sz="1100" dirty="0" err="1"/>
              <a:t>svm</a:t>
            </a:r>
            <a:r>
              <a:rPr lang="en-US" sz="1100" dirty="0"/>
              <a:t>/</a:t>
            </a:r>
            <a:r>
              <a:rPr lang="en-US" sz="1100" dirty="0" err="1"/>
              <a:t>plot_rbf_parameters.html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87414471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2 Session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6917800" y="251045"/>
            <a:ext cx="1922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9:00 AM - 3:00 PM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68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43048" y="989842"/>
            <a:ext cx="8853899" cy="4611535"/>
          </a:xfrm>
        </p:spPr>
        <p:txBody>
          <a:bodyPr>
            <a:noAutofit/>
          </a:bodyPr>
          <a:lstStyle/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rgbClr val="7F7F7F"/>
                </a:solidFill>
              </a:rPr>
              <a:t>13 Cross-Validation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14 Model complexity and grid search for adjusting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hyperparameters</a:t>
            </a: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lnSpc>
                <a:spcPct val="140000"/>
              </a:lnSpc>
              <a:buNone/>
            </a:pPr>
            <a:r>
              <a:rPr lang="en-US" sz="1800" b="1" dirty="0">
                <a:latin typeface="Helvetica"/>
                <a:cs typeface="Helvetica"/>
              </a:rPr>
              <a:t>15 Scikit-learn Pipelines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16 Supervised learning: Performance metrics for classification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17 Supervised learning: Linear Models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18 Supervised learning: Support Vector Machines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19 Supervised learning: Decision trees and random forests</a:t>
            </a: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ensemble methods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20 Supervised learning: </a:t>
            </a: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Feature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selection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21 Unsupervised learning: Hierarchical and density-based clustering algorithms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22 Unsupervised learning: Non-linear dimensionality reduction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23 Automated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294772292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Pipelines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69</a:t>
            </a:fld>
            <a:endParaRPr lang="en-US" dirty="0"/>
          </a:p>
        </p:txBody>
      </p:sp>
      <p:pic>
        <p:nvPicPr>
          <p:cNvPr id="5" name="Picture 4" descr="pipeline.svg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183" b="40972"/>
          <a:stretch/>
        </p:blipFill>
        <p:spPr>
          <a:xfrm>
            <a:off x="1641531" y="832641"/>
            <a:ext cx="6916615" cy="5088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7716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093852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US" dirty="0" err="1" smtClean="0">
                <a:latin typeface="Andale Mono"/>
                <a:cs typeface="Andale Mono"/>
              </a:rPr>
              <a:t>jupyter</a:t>
            </a:r>
            <a:r>
              <a:rPr lang="en-US" dirty="0" smtClean="0">
                <a:latin typeface="Andale Mono"/>
                <a:cs typeface="Andale Mono"/>
              </a:rPr>
              <a:t> </a:t>
            </a:r>
            <a:r>
              <a:rPr lang="en-US" dirty="0">
                <a:latin typeface="Andale Mono"/>
                <a:cs typeface="Andale Mono"/>
              </a:rPr>
              <a:t>notebook </a:t>
            </a:r>
            <a:r>
              <a:rPr lang="en-US" dirty="0" err="1">
                <a:latin typeface="Andale Mono"/>
                <a:cs typeface="Andale Mono"/>
              </a:rPr>
              <a:t>check_env.ipynb</a:t>
            </a:r>
            <a:endParaRPr lang="en-US" dirty="0">
              <a:latin typeface="Andale Mono"/>
              <a:cs typeface="Andale Mono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Tutorial Setup II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57200" y="4722147"/>
            <a:ext cx="44942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latin typeface="Andale Mono"/>
                <a:cs typeface="Andale Mono"/>
              </a:rPr>
              <a:t>python </a:t>
            </a:r>
            <a:r>
              <a:rPr lang="en-US" sz="2800" dirty="0" err="1" smtClean="0">
                <a:latin typeface="Andale Mono"/>
                <a:cs typeface="Andale Mono"/>
              </a:rPr>
              <a:t>fetch_data.py</a:t>
            </a:r>
            <a:r>
              <a:rPr lang="en-US" sz="2800" dirty="0" smtClean="0">
                <a:latin typeface="Andale Mono"/>
                <a:cs typeface="Andale Mono"/>
              </a:rPr>
              <a:t>  </a:t>
            </a:r>
            <a:endParaRPr lang="en-US" sz="2800" dirty="0">
              <a:latin typeface="Andale Mono"/>
              <a:cs typeface="Andale Mono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701893" y="4876035"/>
            <a:ext cx="2563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~456 </a:t>
            </a:r>
            <a:r>
              <a:rPr lang="en-US" b="1" dirty="0" smtClean="0">
                <a:solidFill>
                  <a:srgbClr val="FF0000"/>
                </a:solidFill>
              </a:rPr>
              <a:t>MB!!!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7</a:t>
            </a:fld>
            <a:endParaRPr lang="en-US"/>
          </a:p>
        </p:txBody>
      </p:sp>
      <p:pic>
        <p:nvPicPr>
          <p:cNvPr id="4" name="Picture 3" descr="check_env-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239" y="1839247"/>
            <a:ext cx="7264400" cy="288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8721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2 Session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6917800" y="251045"/>
            <a:ext cx="1922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9:00 AM - 3:00 PM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70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43048" y="989842"/>
            <a:ext cx="8853899" cy="4611535"/>
          </a:xfrm>
        </p:spPr>
        <p:txBody>
          <a:bodyPr>
            <a:noAutofit/>
          </a:bodyPr>
          <a:lstStyle/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rgbClr val="7F7F7F"/>
                </a:solidFill>
              </a:rPr>
              <a:t>13 Cross-Validation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14 Model complexity and grid search for adjusting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hyperparameters</a:t>
            </a: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15 Scikit-learn Pipelines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b="1" dirty="0">
                <a:latin typeface="Helvetica"/>
                <a:cs typeface="Helvetica"/>
              </a:rPr>
              <a:t>16 Supervised learning: Performance metrics for classification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17 Supervised learning: Linear Models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18 Supervised learning: Support Vector Machines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19 Supervised learning: Decision trees and random forests</a:t>
            </a: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ensemble methods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20 Supervised learning: </a:t>
            </a: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Feature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selection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21 Unsupervised learning: Hierarchical and density-based clustering algorithms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22 Unsupervised learning: Non-linear dimensionality reduction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23 Automated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312578463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Confusion Matrix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71</a:t>
            </a:fld>
            <a:endParaRPr lang="en-US" dirty="0"/>
          </a:p>
        </p:txBody>
      </p:sp>
      <p:pic>
        <p:nvPicPr>
          <p:cNvPr id="5" name="Picture 4" descr="Screen Shot 2016-07-11 at 7.13.5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2406" y="943767"/>
            <a:ext cx="5527043" cy="4985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61096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Classification Metrics 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72</a:t>
            </a:fld>
            <a:endParaRPr lang="en-US" dirty="0"/>
          </a:p>
        </p:txBody>
      </p:sp>
      <p:pic>
        <p:nvPicPr>
          <p:cNvPr id="5" name="Picture 4" descr="Screen Shot 2016-07-11 at 7.14.0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1799" y="3499642"/>
            <a:ext cx="6985000" cy="2094539"/>
          </a:xfrm>
          <a:prstGeom prst="rect">
            <a:avLst/>
          </a:prstGeom>
        </p:spPr>
      </p:pic>
      <p:pic>
        <p:nvPicPr>
          <p:cNvPr id="6" name="Picture 5" descr="Screen Shot 2016-07-11 at 7.13.54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0827"/>
            <a:ext cx="2695574" cy="2431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79606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Classification Metrics II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73</a:t>
            </a:fld>
            <a:endParaRPr lang="en-US" dirty="0"/>
          </a:p>
        </p:txBody>
      </p:sp>
      <p:pic>
        <p:nvPicPr>
          <p:cNvPr id="6" name="Picture 5" descr="Screen Shot 2016-07-11 at 7.13.5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0827"/>
            <a:ext cx="2695574" cy="2431481"/>
          </a:xfrm>
          <a:prstGeom prst="rect">
            <a:avLst/>
          </a:prstGeom>
        </p:spPr>
      </p:pic>
      <p:pic>
        <p:nvPicPr>
          <p:cNvPr id="2" name="Picture 1" descr="Screen Shot 2016-07-11 at 7.14.0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6850" y="3032125"/>
            <a:ext cx="5638800" cy="298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16206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Classification Metrics III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74</a:t>
            </a:fld>
            <a:endParaRPr lang="en-US" dirty="0"/>
          </a:p>
        </p:txBody>
      </p:sp>
      <p:pic>
        <p:nvPicPr>
          <p:cNvPr id="6" name="Picture 5" descr="Screen Shot 2016-07-11 at 7.13.5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0827"/>
            <a:ext cx="2695574" cy="2431481"/>
          </a:xfrm>
          <a:prstGeom prst="rect">
            <a:avLst/>
          </a:prstGeom>
        </p:spPr>
      </p:pic>
      <p:pic>
        <p:nvPicPr>
          <p:cNvPr id="5" name="Picture 4" descr="Screen Shot 2016-07-11 at 7.14.1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049" y="2184253"/>
            <a:ext cx="6000750" cy="3737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1469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Ultimately, metrics are arbitrary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75</a:t>
            </a:fld>
            <a:endParaRPr lang="en-US" dirty="0"/>
          </a:p>
        </p:txBody>
      </p:sp>
      <p:pic>
        <p:nvPicPr>
          <p:cNvPr id="5" name="Picture 4" descr="Screen Shot 2016-07-11 at 7.13.54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2406" y="943767"/>
            <a:ext cx="5527043" cy="4985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8204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Day 2 Session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917800" y="251045"/>
            <a:ext cx="1922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9:00 AM - 3:00 PM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76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43048" y="989842"/>
            <a:ext cx="8853899" cy="4611535"/>
          </a:xfrm>
        </p:spPr>
        <p:txBody>
          <a:bodyPr>
            <a:noAutofit/>
          </a:bodyPr>
          <a:lstStyle/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rgbClr val="7F7F7F"/>
                </a:solidFill>
              </a:rPr>
              <a:t>13 Cross-Validation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14 Model complexity and grid search for adjusting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hyperparameters</a:t>
            </a: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15 Scikit-learn Pipelines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16 Supervised learning: Performance metrics for classification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b="1" dirty="0">
                <a:latin typeface="Helvetica"/>
                <a:cs typeface="Helvetica"/>
              </a:rPr>
              <a:t>17 Supervised learning: Linear Models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18 Supervised learning: Support Vector Machines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19 Supervised learning: Decision trees and random forests</a:t>
            </a: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ensemble methods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20 Supervised learning: </a:t>
            </a: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Feature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selection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21 Unsupervised learning: Hierarchical and density-based clustering algorithms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22 Unsupervised learning: Non-linear dimensionality reduction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23 Automated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97053989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988217"/>
            <a:ext cx="84328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dirty="0" err="1">
                <a:latin typeface="Andale Mono"/>
                <a:cs typeface="Andale Mono"/>
              </a:rPr>
              <a:t>y_pred</a:t>
            </a:r>
            <a:r>
              <a:rPr lang="en-US" sz="1600" dirty="0" smtClean="0">
                <a:latin typeface="Andale Mono"/>
                <a:cs typeface="Andale Mono"/>
              </a:rPr>
              <a:t> =   </a:t>
            </a:r>
            <a:r>
              <a:rPr lang="en-US" sz="1600" dirty="0" err="1" smtClean="0">
                <a:latin typeface="Andale Mono"/>
                <a:cs typeface="Andale Mono"/>
              </a:rPr>
              <a:t>x_test</a:t>
            </a:r>
            <a:r>
              <a:rPr lang="en-US" sz="1600" dirty="0">
                <a:latin typeface="Andale Mono"/>
                <a:cs typeface="Andale Mono"/>
              </a:rPr>
              <a:t>[0] * </a:t>
            </a:r>
            <a:r>
              <a:rPr lang="en-US" sz="1600" dirty="0" err="1">
                <a:latin typeface="Andale Mono"/>
                <a:cs typeface="Andale Mono"/>
              </a:rPr>
              <a:t>coef</a:t>
            </a:r>
            <a:r>
              <a:rPr lang="en-US" sz="1600" dirty="0">
                <a:latin typeface="Andale Mono"/>
                <a:cs typeface="Andale Mono"/>
              </a:rPr>
              <a:t>_[0] + ... </a:t>
            </a:r>
            <a:endParaRPr lang="en-US" sz="1600" dirty="0" smtClean="0">
              <a:latin typeface="Andale Mono"/>
              <a:cs typeface="Andale Mono"/>
            </a:endParaRPr>
          </a:p>
          <a:p>
            <a:pPr marL="0" indent="0">
              <a:buNone/>
            </a:pPr>
            <a:r>
              <a:rPr lang="en-US" sz="1600" dirty="0">
                <a:latin typeface="Andale Mono"/>
                <a:cs typeface="Andale Mono"/>
              </a:rPr>
              <a:t> </a:t>
            </a:r>
            <a:r>
              <a:rPr lang="en-US" sz="1600" dirty="0" smtClean="0">
                <a:latin typeface="Andale Mono"/>
                <a:cs typeface="Andale Mono"/>
              </a:rPr>
              <a:t>        + </a:t>
            </a:r>
            <a:r>
              <a:rPr lang="en-US" sz="1600" dirty="0" err="1">
                <a:latin typeface="Andale Mono"/>
                <a:cs typeface="Andale Mono"/>
              </a:rPr>
              <a:t>x_test</a:t>
            </a:r>
            <a:r>
              <a:rPr lang="en-US" sz="1600" dirty="0">
                <a:latin typeface="Andale Mono"/>
                <a:cs typeface="Andale Mono"/>
              </a:rPr>
              <a:t>[n_features-1] </a:t>
            </a:r>
            <a:r>
              <a:rPr lang="en-US" sz="1600" dirty="0" smtClean="0">
                <a:latin typeface="Andale Mono"/>
                <a:cs typeface="Andale Mono"/>
              </a:rPr>
              <a:t>* </a:t>
            </a:r>
            <a:r>
              <a:rPr lang="en-US" sz="1600" dirty="0" err="1" smtClean="0">
                <a:latin typeface="Andale Mono"/>
                <a:cs typeface="Andale Mono"/>
              </a:rPr>
              <a:t>coef</a:t>
            </a:r>
            <a:r>
              <a:rPr lang="en-US" sz="1600" dirty="0" smtClean="0">
                <a:latin typeface="Andale Mono"/>
                <a:cs typeface="Andale Mono"/>
              </a:rPr>
              <a:t>_</a:t>
            </a:r>
            <a:r>
              <a:rPr lang="en-US" sz="1600" dirty="0">
                <a:latin typeface="Andale Mono"/>
                <a:cs typeface="Andale Mono"/>
              </a:rPr>
              <a:t>[n_features-1] </a:t>
            </a:r>
            <a:endParaRPr lang="en-US" sz="1600" dirty="0" smtClean="0">
              <a:latin typeface="Andale Mono"/>
              <a:cs typeface="Andale Mono"/>
            </a:endParaRPr>
          </a:p>
          <a:p>
            <a:pPr marL="0" indent="0">
              <a:buNone/>
            </a:pPr>
            <a:r>
              <a:rPr lang="en-US" sz="1600" dirty="0">
                <a:latin typeface="Andale Mono"/>
                <a:cs typeface="Andale Mono"/>
              </a:rPr>
              <a:t> </a:t>
            </a:r>
            <a:r>
              <a:rPr lang="en-US" sz="1600" dirty="0" smtClean="0">
                <a:latin typeface="Andale Mono"/>
                <a:cs typeface="Andale Mono"/>
              </a:rPr>
              <a:t>        + </a:t>
            </a:r>
            <a:r>
              <a:rPr lang="en-US" sz="1600" dirty="0">
                <a:latin typeface="Andale Mono"/>
                <a:cs typeface="Andale Mono"/>
              </a:rPr>
              <a:t>intercept_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Linear models for regression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77</a:t>
            </a:fld>
            <a:endParaRPr lang="en-US" dirty="0"/>
          </a:p>
        </p:txBody>
      </p:sp>
      <p:cxnSp>
        <p:nvCxnSpPr>
          <p:cNvPr id="9" name="Straight Arrow Connector 8"/>
          <p:cNvCxnSpPr/>
          <p:nvPr/>
        </p:nvCxnSpPr>
        <p:spPr>
          <a:xfrm flipH="1" flipV="1">
            <a:off x="1476375" y="2809875"/>
            <a:ext cx="15875" cy="270430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1263651" y="5285580"/>
            <a:ext cx="4276724" cy="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3054064" y="5329514"/>
            <a:ext cx="7387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Andale Mono"/>
                <a:cs typeface="Andale Mono"/>
              </a:rPr>
              <a:t>x[</a:t>
            </a:r>
            <a:r>
              <a:rPr lang="en-US" dirty="0">
                <a:latin typeface="Andale Mono"/>
                <a:cs typeface="Andale Mono"/>
              </a:rPr>
              <a:t>0]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894274" y="3862664"/>
            <a:ext cx="3231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Andale Mono"/>
                <a:cs typeface="Andale Mono"/>
              </a:rPr>
              <a:t>y</a:t>
            </a:r>
            <a:endParaRPr lang="en-US" dirty="0"/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894274" y="2968625"/>
            <a:ext cx="4233351" cy="1873250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>
            <a:off x="1793875" y="1619250"/>
            <a:ext cx="1635125" cy="317500"/>
          </a:xfrm>
          <a:prstGeom prst="ellipse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/>
          <p:cNvCxnSpPr>
            <a:stCxn id="18" idx="4"/>
            <a:endCxn id="21" idx="7"/>
          </p:cNvCxnSpPr>
          <p:nvPr/>
        </p:nvCxnSpPr>
        <p:spPr>
          <a:xfrm flipH="1">
            <a:off x="1622473" y="1936750"/>
            <a:ext cx="988965" cy="2507122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Oval 20"/>
          <p:cNvSpPr/>
          <p:nvPr/>
        </p:nvSpPr>
        <p:spPr>
          <a:xfrm>
            <a:off x="1271151" y="4397375"/>
            <a:ext cx="411599" cy="317500"/>
          </a:xfrm>
          <a:prstGeom prst="ellipse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2307967" y="4209771"/>
            <a:ext cx="1484851" cy="0"/>
          </a:xfrm>
          <a:prstGeom prst="straightConnector1">
            <a:avLst/>
          </a:prstGeom>
          <a:ln>
            <a:solidFill>
              <a:srgbClr val="0000FF"/>
            </a:solidFill>
            <a:prstDash val="soli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V="1">
            <a:off x="3792818" y="3524251"/>
            <a:ext cx="0" cy="707745"/>
          </a:xfrm>
          <a:prstGeom prst="straightConnector1">
            <a:avLst/>
          </a:prstGeom>
          <a:ln>
            <a:solidFill>
              <a:srgbClr val="0000FF"/>
            </a:solidFill>
            <a:prstDash val="soli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2797733" y="4047330"/>
            <a:ext cx="3714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 Light"/>
                <a:cs typeface="Helvetica Light"/>
              </a:rPr>
              <a:t>s</a:t>
            </a:r>
            <a:r>
              <a:rPr lang="en-US" dirty="0" smtClean="0">
                <a:latin typeface="Helvetica Light"/>
                <a:cs typeface="Helvetica Light"/>
              </a:rPr>
              <a:t>lope (=</a:t>
            </a:r>
            <a:r>
              <a:rPr lang="en-US" dirty="0" err="1" smtClean="0">
                <a:latin typeface="Helvetica Light"/>
                <a:cs typeface="Helvetica Light"/>
              </a:rPr>
              <a:t>Δy</a:t>
            </a:r>
            <a:r>
              <a:rPr lang="en-US" dirty="0" smtClean="0">
                <a:latin typeface="Helvetica Light"/>
                <a:cs typeface="Helvetica Light"/>
              </a:rPr>
              <a:t>/</a:t>
            </a:r>
            <a:r>
              <a:rPr lang="en-US" dirty="0" err="1" smtClean="0">
                <a:latin typeface="Helvetica Light"/>
                <a:cs typeface="Helvetica Light"/>
              </a:rPr>
              <a:t>Δx</a:t>
            </a:r>
            <a:r>
              <a:rPr lang="en-US" dirty="0" smtClean="0">
                <a:latin typeface="Helvetica Light"/>
                <a:cs typeface="Helvetica Light"/>
              </a:rPr>
              <a:t>)</a:t>
            </a:r>
          </a:p>
        </p:txBody>
      </p:sp>
      <p:sp>
        <p:nvSpPr>
          <p:cNvPr id="33" name="Oval 32"/>
          <p:cNvSpPr/>
          <p:nvPr/>
        </p:nvSpPr>
        <p:spPr>
          <a:xfrm>
            <a:off x="3054065" y="927892"/>
            <a:ext cx="1390936" cy="405608"/>
          </a:xfrm>
          <a:prstGeom prst="ellipse">
            <a:avLst/>
          </a:prstGeom>
          <a:noFill/>
          <a:ln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Connector 33"/>
          <p:cNvCxnSpPr/>
          <p:nvPr/>
        </p:nvCxnSpPr>
        <p:spPr>
          <a:xfrm flipH="1">
            <a:off x="3835152" y="1222375"/>
            <a:ext cx="609849" cy="2871325"/>
          </a:xfrm>
          <a:prstGeom prst="line">
            <a:avLst/>
          </a:prstGeom>
          <a:ln>
            <a:solidFill>
              <a:srgbClr val="0000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073229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2 Session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6917800" y="251045"/>
            <a:ext cx="1922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9:00 AM - 3:00 PM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78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43048" y="989842"/>
            <a:ext cx="8853899" cy="4611535"/>
          </a:xfrm>
        </p:spPr>
        <p:txBody>
          <a:bodyPr>
            <a:noAutofit/>
          </a:bodyPr>
          <a:lstStyle/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rgbClr val="7F7F7F"/>
                </a:solidFill>
              </a:rPr>
              <a:t>13 Cross-Validation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14 Model complexity and grid search for adjusting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hyperparameters</a:t>
            </a: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15 Scikit-learn Pipelines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16 Supervised learning: Performance metrics for classification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17 Supervised learning: Linear Models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b="1" dirty="0">
                <a:latin typeface="Helvetica"/>
                <a:cs typeface="Helvetica"/>
              </a:rPr>
              <a:t>18 Supervised learning: Support Vector Machines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19 Supervised learning: Decision trees and random forests</a:t>
            </a: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ensemble methods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20 Supervised learning: </a:t>
            </a: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Feature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selection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21 Unsupervised learning: Hierarchical and density-based clustering algorithms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22 Unsupervised learning: Non-linear dimensionality reduction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23 Automated machine learning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665385" y="5703693"/>
            <a:ext cx="3557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>
                    <a:lumMod val="65000"/>
                  </a:schemeClr>
                </a:solidFill>
                <a:latin typeface="Helvetica Light"/>
                <a:cs typeface="Helvetica Light"/>
              </a:rPr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227065221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Support Vector Machines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79</a:t>
            </a:fld>
            <a:endParaRPr lang="en-US" dirty="0"/>
          </a:p>
        </p:txBody>
      </p:sp>
      <p:pic>
        <p:nvPicPr>
          <p:cNvPr id="5" name="Picture 4" descr="Unknown-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43767"/>
            <a:ext cx="9144000" cy="378336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06375" y="5507335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 smtClean="0"/>
              <a:t>Image source: https</a:t>
            </a:r>
            <a:r>
              <a:rPr lang="en-US" sz="1200" dirty="0"/>
              <a:t>://</a:t>
            </a:r>
            <a:r>
              <a:rPr lang="en-US" sz="1200" dirty="0" err="1"/>
              <a:t>github.com</a:t>
            </a:r>
            <a:r>
              <a:rPr lang="en-US" sz="1200" dirty="0"/>
              <a:t>/</a:t>
            </a:r>
            <a:r>
              <a:rPr lang="en-US" sz="1200" dirty="0" err="1"/>
              <a:t>rasbt</a:t>
            </a:r>
            <a:r>
              <a:rPr lang="en-US" sz="1200" dirty="0"/>
              <a:t>/python-machine-learning-book/blob/master/code/ch03/images/03_07.png</a:t>
            </a:r>
          </a:p>
        </p:txBody>
      </p:sp>
    </p:spTree>
    <p:extLst>
      <p:ext uri="{BB962C8B-B14F-4D97-AF65-F5344CB8AC3E}">
        <p14:creationId xmlns:p14="http://schemas.microsoft.com/office/powerpoint/2010/main" val="14253821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643424"/>
            <a:ext cx="8229600" cy="3482739"/>
          </a:xfrm>
        </p:spPr>
        <p:txBody>
          <a:bodyPr>
            <a:normAutofit/>
          </a:bodyPr>
          <a:lstStyle/>
          <a:p>
            <a:pPr>
              <a:buFont typeface="Wingdings" charset="2"/>
              <a:buChar char="Ø"/>
            </a:pPr>
            <a:r>
              <a:rPr lang="en-US" sz="2800" dirty="0" smtClean="0"/>
              <a:t>Day 1 Session: Saturday, 9:</a:t>
            </a:r>
            <a:r>
              <a:rPr lang="en-US" sz="2800" dirty="0"/>
              <a:t>00 AM </a:t>
            </a:r>
            <a:r>
              <a:rPr lang="en-US" sz="2800" dirty="0" smtClean="0"/>
              <a:t>- 3:</a:t>
            </a:r>
            <a:r>
              <a:rPr lang="en-US" sz="2800" dirty="0"/>
              <a:t>00 </a:t>
            </a:r>
            <a:r>
              <a:rPr lang="en-US" sz="2800" dirty="0" smtClean="0"/>
              <a:t>PM</a:t>
            </a:r>
          </a:p>
          <a:p>
            <a:pPr>
              <a:buFont typeface="Wingdings" charset="2"/>
              <a:buChar char="Ø"/>
            </a:pPr>
            <a:r>
              <a:rPr lang="en-US" sz="2800" dirty="0" smtClean="0"/>
              <a:t>Day 2 Session: Sunday, 9:00 </a:t>
            </a:r>
            <a:r>
              <a:rPr lang="en-US" sz="2800" dirty="0"/>
              <a:t>A</a:t>
            </a:r>
            <a:r>
              <a:rPr lang="en-US" sz="2800" dirty="0" smtClean="0"/>
              <a:t>M - 3:00 PM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8362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03_1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658" y="943767"/>
            <a:ext cx="6757341" cy="5034046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Kernel Method &amp; Kernel Trick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80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746125" y="5316835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github.com</a:t>
            </a:r>
            <a:r>
              <a:rPr lang="en-US" sz="1200" dirty="0"/>
              <a:t>/</a:t>
            </a:r>
            <a:r>
              <a:rPr lang="en-US" sz="1200" dirty="0" err="1"/>
              <a:t>rasbt</a:t>
            </a:r>
            <a:r>
              <a:rPr lang="en-US" sz="1200" dirty="0"/>
              <a:t>/python-machine-learning-book/blob/master/code/ch03/images/03_11.png</a:t>
            </a:r>
          </a:p>
        </p:txBody>
      </p:sp>
    </p:spTree>
    <p:extLst>
      <p:ext uri="{BB962C8B-B14F-4D97-AF65-F5344CB8AC3E}">
        <p14:creationId xmlns:p14="http://schemas.microsoft.com/office/powerpoint/2010/main" val="409641845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2 Session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6917800" y="251045"/>
            <a:ext cx="1922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9:00 AM - 3:00 PM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81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43048" y="989842"/>
            <a:ext cx="8853899" cy="4611535"/>
          </a:xfrm>
        </p:spPr>
        <p:txBody>
          <a:bodyPr>
            <a:noAutofit/>
          </a:bodyPr>
          <a:lstStyle/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rgbClr val="7F7F7F"/>
                </a:solidFill>
              </a:rPr>
              <a:t>13 Cross-Validation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14 Model complexity and grid search for adjusting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hyperparameters</a:t>
            </a: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15 Scikit-learn Pipelines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16 Supervised learning: Performance metrics for classification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17 Supervised learning: Linear Models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18 Supervised learning: Support Vector Machines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b="1" dirty="0">
                <a:latin typeface="Helvetica"/>
                <a:cs typeface="Helvetica"/>
              </a:rPr>
              <a:t>19 Supervised learning: Decision trees and random forests</a:t>
            </a:r>
            <a:r>
              <a:rPr lang="en-US" sz="1800" b="1" dirty="0" smtClean="0">
                <a:latin typeface="Helvetica"/>
                <a:cs typeface="Helvetica"/>
              </a:rPr>
              <a:t>, </a:t>
            </a:r>
            <a:r>
              <a:rPr lang="en-US" sz="1800" b="1" dirty="0">
                <a:latin typeface="Helvetica"/>
                <a:cs typeface="Helvetica"/>
              </a:rPr>
              <a:t>ensemble methods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20 Supervised learning: </a:t>
            </a: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Feature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selection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21 Unsupervised learning: Hierarchical and density-based clustering algorithms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22 Unsupervised learning: Non-linear dimensionality reduction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23 Automated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114076078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Decision Trees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82</a:t>
            </a:fld>
            <a:endParaRPr lang="en-US" dirty="0"/>
          </a:p>
        </p:txBody>
      </p:sp>
      <p:pic>
        <p:nvPicPr>
          <p:cNvPr id="5" name="Picture 4" descr="Unknown-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731" y="1190624"/>
            <a:ext cx="6206644" cy="4327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38094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4450" y="-199233"/>
            <a:ext cx="88138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Classification w/ Continuous Features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83</a:t>
            </a:fld>
            <a:endParaRPr lang="en-US" dirty="0"/>
          </a:p>
        </p:txBody>
      </p:sp>
      <p:pic>
        <p:nvPicPr>
          <p:cNvPr id="5" name="Picture 4" descr="Unknown-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924" y="1166943"/>
            <a:ext cx="8270875" cy="4632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29590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Impurity measures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84</a:t>
            </a:fld>
            <a:endParaRPr lang="en-US" dirty="0"/>
          </a:p>
        </p:txBody>
      </p:sp>
      <p:pic>
        <p:nvPicPr>
          <p:cNvPr id="5" name="Picture 4" descr="Unknown-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899" y="1241424"/>
            <a:ext cx="7043605" cy="4568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39197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Ensemble Methods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85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1158875" y="2000250"/>
            <a:ext cx="2032000" cy="179387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Bagging</a:t>
            </a:r>
            <a:endParaRPr lang="en-US" sz="2800" dirty="0"/>
          </a:p>
        </p:txBody>
      </p:sp>
      <p:sp>
        <p:nvSpPr>
          <p:cNvPr id="6" name="Oval 5"/>
          <p:cNvSpPr/>
          <p:nvPr/>
        </p:nvSpPr>
        <p:spPr>
          <a:xfrm>
            <a:off x="2174874" y="3231397"/>
            <a:ext cx="2170697" cy="1793875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Random</a:t>
            </a:r>
          </a:p>
          <a:p>
            <a:pPr algn="ctr"/>
            <a:r>
              <a:rPr lang="en-US" sz="2800" dirty="0" smtClean="0"/>
              <a:t>Forests</a:t>
            </a:r>
            <a:endParaRPr lang="en-US" sz="2800" dirty="0"/>
          </a:p>
        </p:txBody>
      </p:sp>
      <p:sp>
        <p:nvSpPr>
          <p:cNvPr id="7" name="Oval 6"/>
          <p:cNvSpPr/>
          <p:nvPr/>
        </p:nvSpPr>
        <p:spPr>
          <a:xfrm>
            <a:off x="5442117" y="2000250"/>
            <a:ext cx="2232192" cy="1793875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Boosting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90276999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2 Session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6917800" y="251045"/>
            <a:ext cx="1922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9:00 AM - 3:00 PM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86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43048" y="989842"/>
            <a:ext cx="8853899" cy="4611535"/>
          </a:xfrm>
        </p:spPr>
        <p:txBody>
          <a:bodyPr>
            <a:noAutofit/>
          </a:bodyPr>
          <a:lstStyle/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rgbClr val="7F7F7F"/>
                </a:solidFill>
              </a:rPr>
              <a:t>13 Cross-Validation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14 Model complexity and grid search for adjusting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hyperparameters</a:t>
            </a: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15 Scikit-learn Pipelines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16 Supervised learning: Performance metrics for classification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17 Supervised learning: Linear Models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18 Supervised learning: Support Vector Machines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19 Supervised learning: Decision trees and random forests</a:t>
            </a: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ensemble methods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b="1" dirty="0">
                <a:latin typeface="Helvetica"/>
                <a:cs typeface="Helvetica"/>
              </a:rPr>
              <a:t>20 Supervised learning: F</a:t>
            </a:r>
            <a:r>
              <a:rPr lang="en-US" sz="1800" b="1" dirty="0" smtClean="0">
                <a:latin typeface="Helvetica"/>
                <a:cs typeface="Helvetica"/>
              </a:rPr>
              <a:t>eature </a:t>
            </a:r>
            <a:r>
              <a:rPr lang="en-US" sz="1800" b="1" dirty="0">
                <a:latin typeface="Helvetica"/>
                <a:cs typeface="Helvetica"/>
              </a:rPr>
              <a:t>selection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21 Unsupervised learning: Hierarchical and density-based clustering algorithms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22 Unsupervised learning: Non-linear dimensionality reduction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23 Automated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187930865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Dimensionality Reduction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87</a:t>
            </a:fld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2686050" y="2898775"/>
            <a:ext cx="4000500" cy="650875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000000"/>
                </a:solidFill>
              </a:rPr>
              <a:t>Dimensionality Reduction</a:t>
            </a:r>
            <a:endParaRPr lang="en-US" sz="2400" dirty="0">
              <a:solidFill>
                <a:srgbClr val="000000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801687" y="3829050"/>
            <a:ext cx="3292475" cy="650875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000000"/>
                </a:solidFill>
              </a:rPr>
              <a:t>Feature Selection</a:t>
            </a:r>
            <a:endParaRPr lang="en-US" sz="2400" dirty="0">
              <a:solidFill>
                <a:srgbClr val="000000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5260975" y="3829050"/>
            <a:ext cx="3292475" cy="650875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000000"/>
                </a:solidFill>
              </a:rPr>
              <a:t>Feature Extraction</a:t>
            </a:r>
            <a:endParaRPr lang="en-US" sz="2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264111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2 Session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6917800" y="251045"/>
            <a:ext cx="1922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9:00 AM - 3:00 PM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88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43048" y="989842"/>
            <a:ext cx="9207327" cy="4611535"/>
          </a:xfrm>
        </p:spPr>
        <p:txBody>
          <a:bodyPr>
            <a:noAutofit/>
          </a:bodyPr>
          <a:lstStyle/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rgbClr val="7F7F7F"/>
                </a:solidFill>
              </a:rPr>
              <a:t>13 Cross-Validation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14 Model complexity and grid search for adjusting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hyperparameters</a:t>
            </a: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15 Scikit-learn Pipelines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16 Supervised learning: Performance metrics for classification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17 Supervised learning: Linear Models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18 Supervised learning: Support Vector Machines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19 Supervised learning: Decision trees and random forests</a:t>
            </a: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ensemble methods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20 Supervised learning: </a:t>
            </a: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Feature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selection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Helvetica"/>
                <a:cs typeface="Helvetica"/>
              </a:rPr>
              <a:t>21 Unsupervised learning: Hierarchical and density-based clustering algorithms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22 Unsupervised learning: Non-linear dimensionality reduction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23 Automated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423772796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Hierarchical Clustering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89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777999" y="5511711"/>
            <a:ext cx="56038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https://en.wikipedia.org/wiki/Hierarchical_clustering#/media/</a:t>
            </a:r>
            <a:r>
              <a:rPr lang="en-US" sz="1400" dirty="0" smtClean="0"/>
              <a:t>File:Hierarchical_clustering_simple_diagram.svg [</a:t>
            </a:r>
            <a:r>
              <a:rPr lang="sk-SK" sz="1400" dirty="0"/>
              <a:t>CC BY-SA </a:t>
            </a:r>
            <a:r>
              <a:rPr lang="sk-SK" sz="1400" dirty="0" smtClean="0"/>
              <a:t>3.0]</a:t>
            </a:r>
            <a:endParaRPr lang="en-US" sz="1400" dirty="0"/>
          </a:p>
        </p:txBody>
      </p:sp>
      <p:pic>
        <p:nvPicPr>
          <p:cNvPr id="6" name="Picture 5" descr="418px-Hierarchical_clustering_simple_diagram.sv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3274" y="1139825"/>
            <a:ext cx="5308600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3873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Day 1 Session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200" y="789313"/>
            <a:ext cx="8654650" cy="5127144"/>
          </a:xfrm>
        </p:spPr>
        <p:txBody>
          <a:bodyPr>
            <a:noAutofit/>
          </a:bodyPr>
          <a:lstStyle/>
          <a:p>
            <a:pPr marL="0" indent="0">
              <a:lnSpc>
                <a:spcPct val="140000"/>
              </a:lnSpc>
              <a:buNone/>
            </a:pPr>
            <a:r>
              <a:rPr lang="en-US" sz="1800" dirty="0"/>
              <a:t>01 Introduction to machine learning with sample </a:t>
            </a:r>
            <a:r>
              <a:rPr lang="en-US" sz="1800" dirty="0" smtClean="0"/>
              <a:t>applications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 smtClean="0"/>
              <a:t>02 </a:t>
            </a:r>
            <a:r>
              <a:rPr lang="en-US" sz="1800" dirty="0"/>
              <a:t>Scientific Computing Tools for Python: NumPy, </a:t>
            </a:r>
            <a:r>
              <a:rPr lang="en-US" sz="1800" dirty="0" err="1"/>
              <a:t>SciPy</a:t>
            </a:r>
            <a:r>
              <a:rPr lang="en-US" sz="1800" dirty="0"/>
              <a:t>, and </a:t>
            </a:r>
            <a:r>
              <a:rPr lang="en-US" sz="1800" dirty="0" err="1"/>
              <a:t>matplotlib</a:t>
            </a:r>
            <a:endParaRPr lang="en-US" sz="1800" dirty="0"/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/>
              <a:t>03 Data formats, preparation, and representation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/>
              <a:t>04 Supervised learning: Training and test data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/>
              <a:t>05 Supervised learning: Estimators for classification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/>
              <a:t>06 Supervised learning: Estimators for regression analysis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/>
              <a:t>07 Unsupervised learning: Unsupervised Transformers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/>
              <a:t>08 Unsupervised learning: Clustering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/>
              <a:t>09 The scikit-learn estimator interface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/>
              <a:t>10 Preparing a real-world dataset (titanic)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/>
              <a:t>11 Working with text data via the bag-of-words model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 smtClean="0"/>
              <a:t>12 </a:t>
            </a:r>
            <a:r>
              <a:rPr lang="en-US" sz="1800" dirty="0"/>
              <a:t>Application: SMS spam </a:t>
            </a:r>
            <a:r>
              <a:rPr lang="en-US" sz="1800" dirty="0" smtClean="0"/>
              <a:t>classification</a:t>
            </a:r>
            <a:endParaRPr lang="en-US" sz="1800" dirty="0"/>
          </a:p>
        </p:txBody>
      </p:sp>
      <p:sp>
        <p:nvSpPr>
          <p:cNvPr id="4" name="Rectangle 3"/>
          <p:cNvSpPr/>
          <p:nvPr/>
        </p:nvSpPr>
        <p:spPr>
          <a:xfrm>
            <a:off x="6930757" y="249440"/>
            <a:ext cx="19370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9</a:t>
            </a:r>
            <a:r>
              <a:rPr lang="en-US" dirty="0" smtClean="0"/>
              <a:t>:00 AM - </a:t>
            </a:r>
            <a:r>
              <a:rPr lang="en-US" dirty="0"/>
              <a:t>3</a:t>
            </a:r>
            <a:r>
              <a:rPr lang="en-US" dirty="0" smtClean="0"/>
              <a:t>:00 PM</a:t>
            </a:r>
            <a:endParaRPr lang="en-US" dirty="0"/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1214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DBSCAN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90</a:t>
            </a:fld>
            <a:endParaRPr lang="en-US" dirty="0"/>
          </a:p>
        </p:txBody>
      </p:sp>
      <p:pic>
        <p:nvPicPr>
          <p:cNvPr id="5" name="Picture 4" descr="dbsca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829" y="943767"/>
            <a:ext cx="7286625" cy="5118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71565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2 Session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6917800" y="251045"/>
            <a:ext cx="1922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9:00 AM - 3:00 PM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91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43048" y="989842"/>
            <a:ext cx="8853899" cy="4611535"/>
          </a:xfrm>
        </p:spPr>
        <p:txBody>
          <a:bodyPr>
            <a:noAutofit/>
          </a:bodyPr>
          <a:lstStyle/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rgbClr val="7F7F7F"/>
                </a:solidFill>
              </a:rPr>
              <a:t>13 Cross-Validation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14 Model complexity and grid search for adjusting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hyperparameters</a:t>
            </a: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15 Scikit-learn Pipelines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16 Supervised learning: Performance metrics for classification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17 Supervised learning: Linear Models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18 Supervised learning: Support Vector Machines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19 Supervised learning: Decision trees and random forests</a:t>
            </a: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ensemble methods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20 Supervised learning: </a:t>
            </a: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Feature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selection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21 Unsupervised learning: Hierarchical and density-based clustering algorithms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Helvetica"/>
                <a:cs typeface="Helvetica"/>
              </a:rPr>
              <a:t>22 Unsupervised learning: Non-linear dimensionality reduction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23 </a:t>
            </a: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Automated machine learning</a:t>
            </a: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772796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PCA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92</a:t>
            </a:fld>
            <a:endParaRPr lang="en-US" dirty="0"/>
          </a:p>
        </p:txBody>
      </p:sp>
      <p:pic>
        <p:nvPicPr>
          <p:cNvPr id="5" name="Picture 4" descr="circles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14474"/>
            <a:ext cx="4584701" cy="343852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420091" y="943767"/>
            <a:ext cx="14431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Helvetica Light"/>
                <a:cs typeface="Helvetica Light"/>
              </a:rPr>
              <a:t>2D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751946" y="943767"/>
            <a:ext cx="14431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Helvetica Light"/>
                <a:cs typeface="Helvetica Light"/>
              </a:rPr>
              <a:t>1D</a:t>
            </a:r>
          </a:p>
        </p:txBody>
      </p:sp>
      <p:cxnSp>
        <p:nvCxnSpPr>
          <p:cNvPr id="11" name="Straight Arrow Connector 10"/>
          <p:cNvCxnSpPr>
            <a:stCxn id="8" idx="3"/>
            <a:endCxn id="9" idx="1"/>
          </p:cNvCxnSpPr>
          <p:nvPr/>
        </p:nvCxnSpPr>
        <p:spPr>
          <a:xfrm>
            <a:off x="2863273" y="1266933"/>
            <a:ext cx="2888673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5751946" y="2424546"/>
            <a:ext cx="162559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 smtClean="0">
                <a:latin typeface="Helvetica Light"/>
                <a:cs typeface="Helvetica Light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73142025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PCA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93</a:t>
            </a:fld>
            <a:endParaRPr lang="en-US" dirty="0"/>
          </a:p>
        </p:txBody>
      </p:sp>
      <p:pic>
        <p:nvPicPr>
          <p:cNvPr id="5" name="Picture 4" descr="circles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14474"/>
            <a:ext cx="4584701" cy="3438526"/>
          </a:xfrm>
          <a:prstGeom prst="rect">
            <a:avLst/>
          </a:prstGeom>
        </p:spPr>
      </p:pic>
      <p:pic>
        <p:nvPicPr>
          <p:cNvPr id="7" name="Picture 6" descr="circles2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6833" y="1476375"/>
            <a:ext cx="4635502" cy="347662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420091" y="943767"/>
            <a:ext cx="14431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Helvetica Light"/>
                <a:cs typeface="Helvetica Light"/>
              </a:rPr>
              <a:t>2D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751946" y="943767"/>
            <a:ext cx="14431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Helvetica Light"/>
                <a:cs typeface="Helvetica Light"/>
              </a:rPr>
              <a:t>1D</a:t>
            </a:r>
          </a:p>
        </p:txBody>
      </p:sp>
      <p:cxnSp>
        <p:nvCxnSpPr>
          <p:cNvPr id="11" name="Straight Arrow Connector 10"/>
          <p:cNvCxnSpPr>
            <a:stCxn id="8" idx="3"/>
            <a:endCxn id="9" idx="1"/>
          </p:cNvCxnSpPr>
          <p:nvPr/>
        </p:nvCxnSpPr>
        <p:spPr>
          <a:xfrm>
            <a:off x="2863273" y="1266933"/>
            <a:ext cx="2888673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973278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Kernel PCA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94</a:t>
            </a:fld>
            <a:endParaRPr lang="en-US" dirty="0"/>
          </a:p>
        </p:txBody>
      </p:sp>
      <p:pic>
        <p:nvPicPr>
          <p:cNvPr id="5" name="Picture 4" descr="circles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14474"/>
            <a:ext cx="4584701" cy="343852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420091" y="943767"/>
            <a:ext cx="14431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Helvetica Light"/>
                <a:cs typeface="Helvetica Light"/>
              </a:rPr>
              <a:t>2D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751946" y="943767"/>
            <a:ext cx="14431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Helvetica Light"/>
                <a:cs typeface="Helvetica Light"/>
              </a:rPr>
              <a:t>1D</a:t>
            </a:r>
          </a:p>
        </p:txBody>
      </p:sp>
      <p:cxnSp>
        <p:nvCxnSpPr>
          <p:cNvPr id="8" name="Straight Arrow Connector 7"/>
          <p:cNvCxnSpPr>
            <a:stCxn id="6" idx="3"/>
            <a:endCxn id="7" idx="1"/>
          </p:cNvCxnSpPr>
          <p:nvPr/>
        </p:nvCxnSpPr>
        <p:spPr>
          <a:xfrm>
            <a:off x="2863273" y="1266933"/>
            <a:ext cx="2888673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circles3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6845" y="1514475"/>
            <a:ext cx="4584701" cy="3438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9905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2 Session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6917800" y="251045"/>
            <a:ext cx="1922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9:00 AM - 3:00 PM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95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43048" y="989842"/>
            <a:ext cx="8853899" cy="4611535"/>
          </a:xfrm>
        </p:spPr>
        <p:txBody>
          <a:bodyPr>
            <a:noAutofit/>
          </a:bodyPr>
          <a:lstStyle/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rgbClr val="7F7F7F"/>
                </a:solidFill>
              </a:rPr>
              <a:t>13 Cross-Validation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14 Model complexity and grid search for adjusting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hyperparameters</a:t>
            </a: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15 Scikit-learn Pipelines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16 Supervised learning: Performance metrics for classification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17 Supervised learning: Linear Models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18 Supervised learning: Support Vector Machines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19 Supervised learning: Decision trees and random forests</a:t>
            </a: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ensemble methods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20 Supervised learning: </a:t>
            </a: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Feature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selection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21 Unsupervised learning: Hierarchical and density-based clustering algorithms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rgbClr val="000000"/>
                </a:solidFill>
              </a:rPr>
              <a:t>22 Unsupervised learning: Non-linear dimensionality reduction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b="1" dirty="0">
                <a:latin typeface="Helvetica"/>
                <a:cs typeface="Helvetica"/>
              </a:rPr>
              <a:t>23 </a:t>
            </a:r>
            <a:r>
              <a:rPr lang="en-US" sz="1800" b="1" dirty="0" smtClean="0">
                <a:latin typeface="Helvetica"/>
                <a:cs typeface="Helvetica"/>
              </a:rPr>
              <a:t>Automated machine learning</a:t>
            </a:r>
            <a:endParaRPr lang="en-US" sz="1800" b="1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1260666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96</a:t>
            </a:fld>
            <a:endParaRPr lang="en-US" dirty="0"/>
          </a:p>
        </p:txBody>
      </p:sp>
      <p:pic>
        <p:nvPicPr>
          <p:cNvPr id="6" name="Picture 5" descr="ml_map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9836"/>
            <a:ext cx="9144000" cy="570099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341077" y="5720075"/>
            <a:ext cx="56270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dirty="0" err="1" smtClean="0"/>
              <a:t>scikit</a:t>
            </a:r>
            <a:r>
              <a:rPr lang="en-US" sz="1200" dirty="0" err="1"/>
              <a:t>-learn.org</a:t>
            </a:r>
            <a:r>
              <a:rPr lang="en-US" sz="1200" dirty="0"/>
              <a:t>/stable/tutorial/</a:t>
            </a:r>
            <a:r>
              <a:rPr lang="en-US" sz="1200" dirty="0" err="1"/>
              <a:t>machine_learning_map</a:t>
            </a:r>
            <a:r>
              <a:rPr lang="en-US" sz="1200" dirty="0"/>
              <a:t>/</a:t>
            </a:r>
            <a:r>
              <a:rPr lang="en-US" sz="1200" dirty="0" err="1"/>
              <a:t>index.html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6358430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Practice</a:t>
            </a:r>
          </a:p>
          <a:p>
            <a:pPr lvl="1"/>
            <a:r>
              <a:rPr lang="en-US" dirty="0" smtClean="0">
                <a:hlinkClick r:id="rId2"/>
              </a:rPr>
              <a:t>Kaggle.com</a:t>
            </a:r>
            <a:endParaRPr lang="en-US" dirty="0" smtClean="0"/>
          </a:p>
          <a:p>
            <a:pPr lvl="1"/>
            <a:r>
              <a:rPr lang="en-US" dirty="0" smtClean="0">
                <a:hlinkClick r:id="rId3"/>
              </a:rPr>
              <a:t>UCI Machine Learning repository</a:t>
            </a:r>
            <a:endParaRPr lang="en-US" dirty="0" smtClean="0"/>
          </a:p>
          <a:p>
            <a:r>
              <a:rPr lang="en-US" dirty="0" smtClean="0"/>
              <a:t>Learn advanced ML methods</a:t>
            </a:r>
          </a:p>
          <a:p>
            <a:pPr lvl="1"/>
            <a:r>
              <a:rPr lang="en-US" dirty="0" err="1" smtClean="0"/>
              <a:t>XGBoost</a:t>
            </a:r>
            <a:endParaRPr lang="en-US" dirty="0" smtClean="0"/>
          </a:p>
          <a:p>
            <a:pPr lvl="1"/>
            <a:r>
              <a:rPr lang="en-US" dirty="0" smtClean="0"/>
              <a:t>Deep Learning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to do next?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97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13787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Recommended Books 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98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911" y="1133230"/>
            <a:ext cx="3964783" cy="470876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1412" y="1133230"/>
            <a:ext cx="3595273" cy="4708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2577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Recommended Books II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99</a:t>
            </a:fld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2574599" y="3136612"/>
            <a:ext cx="3994803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err="1" smtClean="0"/>
              <a:t>DeepLearningBook.org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7270845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ctr">
          <a:defRPr sz="3600" dirty="0" smtClean="0">
            <a:latin typeface="Helvetica Light"/>
            <a:cs typeface="Helvetica Light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2280</TotalTime>
  <Words>4324</Words>
  <Application>Microsoft Macintosh PowerPoint</Application>
  <PresentationFormat>On-screen Show (4:3)</PresentationFormat>
  <Paragraphs>747</Paragraphs>
  <Slides>102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102</vt:i4>
      </vt:variant>
    </vt:vector>
  </HeadingPairs>
  <TitlesOfParts>
    <vt:vector size="103" baseType="lpstr">
      <vt:lpstr>Office Theme</vt:lpstr>
      <vt:lpstr>Machine Learning in Python with scikit-learn</vt:lpstr>
      <vt:lpstr>Who am I?</vt:lpstr>
      <vt:lpstr>What you will learn about</vt:lpstr>
      <vt:lpstr>What you won’t learn about</vt:lpstr>
      <vt:lpstr>Links</vt:lpstr>
      <vt:lpstr>Tutorial Setup I</vt:lpstr>
      <vt:lpstr>Tutorial Setup II</vt:lpstr>
      <vt:lpstr>Our Agenda</vt:lpstr>
      <vt:lpstr>Day 1 Session</vt:lpstr>
      <vt:lpstr>Day 2 Session</vt:lpstr>
      <vt:lpstr>Day 1 Session</vt:lpstr>
      <vt:lpstr>What is Machine Learning?</vt:lpstr>
      <vt:lpstr>Examples of Machine Learning</vt:lpstr>
      <vt:lpstr>Generalization is key!</vt:lpstr>
      <vt:lpstr>3 Types of Learning</vt:lpstr>
      <vt:lpstr>Supervised Learning</vt:lpstr>
      <vt:lpstr>Unsupervised Learning</vt:lpstr>
      <vt:lpstr>Flower Classification</vt:lpstr>
      <vt:lpstr>Data Representation</vt:lpstr>
      <vt:lpstr>Day 1 Session</vt:lpstr>
      <vt:lpstr>Jupyter Notebooks</vt:lpstr>
      <vt:lpstr>NumPy Arrays</vt:lpstr>
      <vt:lpstr>SciPy Sparse Matrices</vt:lpstr>
      <vt:lpstr>matplotlib</vt:lpstr>
      <vt:lpstr>Day 1 Session</vt:lpstr>
      <vt:lpstr>Iris</vt:lpstr>
      <vt:lpstr>Digits</vt:lpstr>
      <vt:lpstr>Generating Synthetic Data</vt:lpstr>
      <vt:lpstr>Day 1 Session</vt:lpstr>
      <vt:lpstr>Training &amp; Test Data</vt:lpstr>
      <vt:lpstr>Stratification</vt:lpstr>
      <vt:lpstr>Day 1 Session</vt:lpstr>
      <vt:lpstr>Supervised Workflow</vt:lpstr>
      <vt:lpstr>Supervised Workflow</vt:lpstr>
      <vt:lpstr>K-Nearest Neighbors</vt:lpstr>
      <vt:lpstr>Day 1 Session</vt:lpstr>
      <vt:lpstr>Linear Regression</vt:lpstr>
      <vt:lpstr>Day 1 Session</vt:lpstr>
      <vt:lpstr>Unsupervised Transformers</vt:lpstr>
      <vt:lpstr>Feature Scaling</vt:lpstr>
      <vt:lpstr>Principal Component Analysis</vt:lpstr>
      <vt:lpstr>PCA for Dimensionality Reduction</vt:lpstr>
      <vt:lpstr>Day 1 Session</vt:lpstr>
      <vt:lpstr>K-means Clustering</vt:lpstr>
      <vt:lpstr>K-means Clustering</vt:lpstr>
      <vt:lpstr>Day 1 Session</vt:lpstr>
      <vt:lpstr>Scikit-learn API</vt:lpstr>
      <vt:lpstr>Day 1 Session</vt:lpstr>
      <vt:lpstr>Continuous &amp; Categorical Features</vt:lpstr>
      <vt:lpstr>Case Study - Titanic Survival</vt:lpstr>
      <vt:lpstr>Day 1 Session</vt:lpstr>
      <vt:lpstr>Bag of Words</vt:lpstr>
      <vt:lpstr>Day 1 Session</vt:lpstr>
      <vt:lpstr>Preprocessing &amp; Classification Overview</vt:lpstr>
      <vt:lpstr>Day 2 Session</vt:lpstr>
      <vt:lpstr>Holdout Evaluation I</vt:lpstr>
      <vt:lpstr>Holdout Evaluation II</vt:lpstr>
      <vt:lpstr>Holdout Validation I</vt:lpstr>
      <vt:lpstr>Holdout Validation II</vt:lpstr>
      <vt:lpstr>Holdout Validation III</vt:lpstr>
      <vt:lpstr>K-fold Cross-Validation</vt:lpstr>
      <vt:lpstr>K-fold Cross-Validation Pipeline I</vt:lpstr>
      <vt:lpstr>K-fold Cross-Validation Pipeline II</vt:lpstr>
      <vt:lpstr>Day 2 Session</vt:lpstr>
      <vt:lpstr>Learning Curves</vt:lpstr>
      <vt:lpstr>Model Complexity</vt:lpstr>
      <vt:lpstr>Grid Search</vt:lpstr>
      <vt:lpstr>Day 2 Session</vt:lpstr>
      <vt:lpstr>Pipelines</vt:lpstr>
      <vt:lpstr>Day 2 Session</vt:lpstr>
      <vt:lpstr>Confusion Matrix</vt:lpstr>
      <vt:lpstr>Classification Metrics I</vt:lpstr>
      <vt:lpstr>Classification Metrics II</vt:lpstr>
      <vt:lpstr>Classification Metrics III</vt:lpstr>
      <vt:lpstr>Ultimately, metrics are arbitrary</vt:lpstr>
      <vt:lpstr>Day 2 Session</vt:lpstr>
      <vt:lpstr>Linear models for regression</vt:lpstr>
      <vt:lpstr>Day 2 Session</vt:lpstr>
      <vt:lpstr>Support Vector Machines</vt:lpstr>
      <vt:lpstr>Kernel Method &amp; Kernel Trick</vt:lpstr>
      <vt:lpstr>Day 2 Session</vt:lpstr>
      <vt:lpstr>Decision Trees</vt:lpstr>
      <vt:lpstr>Classification w/ Continuous Features</vt:lpstr>
      <vt:lpstr>Impurity measures</vt:lpstr>
      <vt:lpstr>Ensemble Methods</vt:lpstr>
      <vt:lpstr>Day 2 Session</vt:lpstr>
      <vt:lpstr>Dimensionality Reduction</vt:lpstr>
      <vt:lpstr>Day 2 Session</vt:lpstr>
      <vt:lpstr>Hierarchical Clustering</vt:lpstr>
      <vt:lpstr>DBSCAN</vt:lpstr>
      <vt:lpstr>Day 2 Session</vt:lpstr>
      <vt:lpstr>PCA</vt:lpstr>
      <vt:lpstr>PCA</vt:lpstr>
      <vt:lpstr>Kernel PCA</vt:lpstr>
      <vt:lpstr>Day 2 Session</vt:lpstr>
      <vt:lpstr>PowerPoint Presentation</vt:lpstr>
      <vt:lpstr>What to do next?</vt:lpstr>
      <vt:lpstr>Recommended Books I</vt:lpstr>
      <vt:lpstr>Recommended Books II</vt:lpstr>
      <vt:lpstr>Recommended Books III</vt:lpstr>
      <vt:lpstr>Recommended Courses</vt:lpstr>
      <vt:lpstr>What to do next?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Sebastian Raschka</dc:creator>
  <cp:lastModifiedBy>Randy Olson</cp:lastModifiedBy>
  <cp:revision>292</cp:revision>
  <dcterms:created xsi:type="dcterms:W3CDTF">2016-07-07T06:14:25Z</dcterms:created>
  <dcterms:modified xsi:type="dcterms:W3CDTF">2016-10-29T06:11:10Z</dcterms:modified>
</cp:coreProperties>
</file>